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1481" r:id="rId3"/>
    <p:sldId id="1482" r:id="rId4"/>
    <p:sldId id="1462" r:id="rId5"/>
    <p:sldId id="1483" r:id="rId6"/>
    <p:sldId id="1484" r:id="rId7"/>
    <p:sldId id="1466" r:id="rId8"/>
    <p:sldId id="1467" r:id="rId9"/>
    <p:sldId id="1449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016"/>
    <p:restoredTop sz="94664"/>
  </p:normalViewPr>
  <p:slideViewPr>
    <p:cSldViewPr snapToGrid="0" snapToObjects="1">
      <p:cViewPr varScale="1">
        <p:scale>
          <a:sx n="66" d="100"/>
          <a:sy n="66" d="100"/>
        </p:scale>
        <p:origin x="216" y="7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89B5DD-0274-BF45-B4C5-62E173E8F634}" type="datetimeFigureOut">
              <a:rPr lang="en-US" smtClean="0"/>
              <a:t>9/15/20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816669-4A9E-2244-B321-FE3C257B74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552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78CDCF-83F0-654A-8E95-83ACE83299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3428999"/>
            <a:ext cx="10515600" cy="1392589"/>
          </a:xfrm>
          <a:prstGeom prst="rect">
            <a:avLst/>
          </a:prstGeom>
        </p:spPr>
        <p:txBody>
          <a:bodyPr anchor="ctr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1FDD66-E57C-D246-A8D3-5F7E646047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000977"/>
            <a:ext cx="9144000" cy="113735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EA4BBE-75B1-9143-A887-FCA15B99C9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pic>
        <p:nvPicPr>
          <p:cNvPr id="6" name="グラフィックス 5">
            <a:extLst>
              <a:ext uri="{FF2B5EF4-FFF2-40B4-BE49-F238E27FC236}">
                <a16:creationId xmlns:a16="http://schemas.microsoft.com/office/drawing/2014/main" id="{A2415F99-40E8-48D4-9D34-42832952A3E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75529" y="444985"/>
            <a:ext cx="4840942" cy="289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5452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FD7F8-1D21-E24C-867B-27076A867C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3309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8A5910-6C9B-1F48-8812-ECC4A33F6A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EAF42E-65C6-9945-BE49-EB50D671383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F93E591-CC8D-C74E-8EED-098A7FB5E64D}" type="datetime1">
              <a:rPr lang="en-CA" smtClean="0"/>
              <a:t>2020-09-15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5EF138-5D7E-EE45-A145-963FACA62E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FF53AE-A2BC-DE4D-BB61-40C1BC3B64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グラフィックス 7">
            <a:extLst>
              <a:ext uri="{FF2B5EF4-FFF2-40B4-BE49-F238E27FC236}">
                <a16:creationId xmlns:a16="http://schemas.microsoft.com/office/drawing/2014/main" id="{1AD481EC-912D-4B72-B079-860FB681978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1065610" y="5778835"/>
            <a:ext cx="1344021" cy="803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1746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00FF282-7893-604E-9578-505C40B7157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731022" y="365125"/>
            <a:ext cx="1622778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CA972C3-333E-304A-AB27-C6CDCBED1A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92822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9F7E9A-773D-734B-9080-4E50327633D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E1BC118-574D-594E-ABEA-A7C82666C9AB}" type="datetime1">
              <a:rPr lang="en-CA" smtClean="0"/>
              <a:t>2020-09-15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582C37-09FF-6A4D-8C32-64A7F07F2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DB5B9D-9935-CE4E-A40E-BBED3145D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グラフィックス 8">
            <a:extLst>
              <a:ext uri="{FF2B5EF4-FFF2-40B4-BE49-F238E27FC236}">
                <a16:creationId xmlns:a16="http://schemas.microsoft.com/office/drawing/2014/main" id="{3C9B293E-9208-4239-8501-DD1A3D2DC5D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1065610" y="5778835"/>
            <a:ext cx="1344021" cy="803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9818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C7C6D-3AF4-704E-BA3F-6FC5B568C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0F4F71-1642-7C4D-949F-4818DFEAE6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BE4CE4-F196-BF4E-8EF4-267B94BD70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BCB4A0-D1FD-9244-BC2D-7164B6310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6EF411AF-3106-D04E-9818-E4C0FD06B92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929AB1E-7FD9-0A40-B7C0-508CCACB3E9A}" type="datetime1">
              <a:rPr lang="en-CA" smtClean="0"/>
              <a:t>2020-09-15</a:t>
            </a:fld>
            <a:endParaRPr lang="en-US"/>
          </a:p>
        </p:txBody>
      </p:sp>
      <p:pic>
        <p:nvPicPr>
          <p:cNvPr id="9" name="グラフィックス 8">
            <a:extLst>
              <a:ext uri="{FF2B5EF4-FFF2-40B4-BE49-F238E27FC236}">
                <a16:creationId xmlns:a16="http://schemas.microsoft.com/office/drawing/2014/main" id="{0240263B-87FC-4EBF-8E01-E0582928B8C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79569" y="118562"/>
            <a:ext cx="1344021" cy="803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4602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AD314-C4FC-384A-835E-A6FA7C1C34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195E31-AF4D-A348-A7A9-7416D5CFB3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3CCF5D-D219-B446-BFBF-42479CD0545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AE8723F-57EA-4C47-97B9-92AFDEEF85DC}" type="datetime1">
              <a:rPr lang="en-CA" smtClean="0"/>
              <a:t>2020-09-15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3BE2F7-A02E-2541-92F4-BB12DCEA23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E5E475-C185-8649-99DC-91A32B80F6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グラフィックス 7">
            <a:extLst>
              <a:ext uri="{FF2B5EF4-FFF2-40B4-BE49-F238E27FC236}">
                <a16:creationId xmlns:a16="http://schemas.microsoft.com/office/drawing/2014/main" id="{EBE6B848-6F07-4AFB-927F-5362A9EA800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79569" y="118562"/>
            <a:ext cx="1344021" cy="803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083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B1F69A-4335-4B4E-B747-17F37F3C2C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2020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B7619A-7211-0947-8360-23CE25F12D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185332"/>
            <a:ext cx="5181600" cy="49916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A2284B-15A7-584D-908E-45543479E5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185332"/>
            <a:ext cx="5181600" cy="49916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848B25-655D-AF40-BDC0-5457413735F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2B00E5D-EC04-AA49-8D52-0FCB6E08F63D}" type="datetime1">
              <a:rPr lang="en-CA" smtClean="0"/>
              <a:t>2020-09-15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19A9F6-1429-5E49-BAA4-1E84DC5BA7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093763-BF3C-C644-9F21-D1290C786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グラフィックス 8">
            <a:extLst>
              <a:ext uri="{FF2B5EF4-FFF2-40B4-BE49-F238E27FC236}">
                <a16:creationId xmlns:a16="http://schemas.microsoft.com/office/drawing/2014/main" id="{2781BDFC-01F9-4778-866A-5FF62B4C3A9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79569" y="118562"/>
            <a:ext cx="1344021" cy="803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5253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3ABBC-6A16-9A46-A02F-79A517A30D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76764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1AB855-CE44-1647-A11E-35810E4584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612" y="1134005"/>
            <a:ext cx="5157787" cy="52934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7E1739-9BD2-114D-9001-9767690E3B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1662112"/>
            <a:ext cx="5157787" cy="45275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F8260CC-435F-4B4A-921E-F825D9DAFD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0612" y="1132769"/>
            <a:ext cx="5183188" cy="52934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5E7B3BE-4412-2546-8A83-8211EDE2FD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1662112"/>
            <a:ext cx="5183188" cy="45275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095F5D0-89F8-014F-8A54-42E462B42B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F90905C-10FF-8047-AA7E-6DC7E8B6AF51}" type="datetime1">
              <a:rPr lang="en-CA" smtClean="0"/>
              <a:t>2020-09-15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7B91292-54C2-5B4B-BC92-96B7E584A6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AB02B02-7BBA-3248-9E8D-33B016832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  <a:t>‹#›</a:t>
            </a:fld>
            <a:endParaRPr lang="en-US"/>
          </a:p>
        </p:txBody>
      </p:sp>
      <p:pic>
        <p:nvPicPr>
          <p:cNvPr id="11" name="グラフィックス 10">
            <a:extLst>
              <a:ext uri="{FF2B5EF4-FFF2-40B4-BE49-F238E27FC236}">
                <a16:creationId xmlns:a16="http://schemas.microsoft.com/office/drawing/2014/main" id="{F9294942-54B5-4554-9B19-7AF33820F7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79569" y="118562"/>
            <a:ext cx="1344021" cy="803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9705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5CA3E4-A9A0-B949-AB23-A7ED13D895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6764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01C8F84-5DB4-5A45-850F-78308488EE3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1CE86E2-4400-D342-BEEC-F9C1ADF6F9F7}" type="datetime1">
              <a:rPr lang="en-CA" smtClean="0"/>
              <a:t>2020-09-15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A30B16-8D2B-964B-A82E-A1D8E57827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CEFDE2-192C-EB49-B93B-A5C074DE6A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グラフィックス 6">
            <a:extLst>
              <a:ext uri="{FF2B5EF4-FFF2-40B4-BE49-F238E27FC236}">
                <a16:creationId xmlns:a16="http://schemas.microsoft.com/office/drawing/2014/main" id="{55627F25-1E7D-4B03-BEE1-B27D1AF8E0A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79569" y="118562"/>
            <a:ext cx="1344021" cy="803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2996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EB624B9-C01C-504E-A7E7-3945364DF69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4358A08-7221-7F45-8378-69D5559861DD}" type="datetime1">
              <a:rPr lang="en-CA" smtClean="0"/>
              <a:t>2020-09-15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98282D-B315-7747-81EE-E8722A589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3647E0-FF85-FA4D-A8FA-E44590C11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グラフィックス 5">
            <a:extLst>
              <a:ext uri="{FF2B5EF4-FFF2-40B4-BE49-F238E27FC236}">
                <a16:creationId xmlns:a16="http://schemas.microsoft.com/office/drawing/2014/main" id="{405E7BEF-4007-468E-9261-D28FCF1639B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79569" y="118562"/>
            <a:ext cx="1344021" cy="803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4279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68BCA-0D11-EE4D-9447-2FD49C0E2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112838"/>
          </a:xfrm>
          <a:prstGeom prst="rect">
            <a:avLst/>
          </a:prstGeom>
        </p:spPr>
        <p:txBody>
          <a:bodyPr anchor="t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4EC554-6BD0-D046-93E8-160448B4C8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04167"/>
            <a:ext cx="6172200" cy="495688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64FC1F-CB88-E848-A9AD-207062F13A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570038"/>
            <a:ext cx="3932237" cy="429895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4DCBEE-639A-F74C-92CE-7B643E698FE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8C20FDB-303D-8A4E-83B7-226DD88B97BD}" type="datetime1">
              <a:rPr lang="en-CA" smtClean="0"/>
              <a:t>2020-09-15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1478D4-36A8-D941-B07C-23AC977B56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E275A4-A22A-5742-B711-4A30FC409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グラフィックス 8">
            <a:extLst>
              <a:ext uri="{FF2B5EF4-FFF2-40B4-BE49-F238E27FC236}">
                <a16:creationId xmlns:a16="http://schemas.microsoft.com/office/drawing/2014/main" id="{D801A996-AFDC-4AF8-AC33-40B2F4645F5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79569" y="118562"/>
            <a:ext cx="1344021" cy="803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496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DC08D0-7399-754A-98B1-12196A1EC6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112838"/>
          </a:xfrm>
          <a:prstGeom prst="rect">
            <a:avLst/>
          </a:prstGeom>
        </p:spPr>
        <p:txBody>
          <a:bodyPr anchor="t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A8B8A4F-D838-F44B-BD4B-90A268DE740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DFA813-173D-3F4D-9B47-2ADE7EDAAB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570038"/>
            <a:ext cx="3932237" cy="429895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2A9922-D3F8-854D-946A-BACD40890EF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A9EBA37-9D18-D34A-A88D-1B00AA06E95C}" type="datetime1">
              <a:rPr lang="en-CA" smtClean="0"/>
              <a:t>2020-09-15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8A5379-2EF0-014F-A404-9281AD5F5A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5E44CB-9FEF-8E46-ADE7-C6878CCA2F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グラフィックス 8">
            <a:extLst>
              <a:ext uri="{FF2B5EF4-FFF2-40B4-BE49-F238E27FC236}">
                <a16:creationId xmlns:a16="http://schemas.microsoft.com/office/drawing/2014/main" id="{C5CFC414-6F1A-49DA-AE9E-F9DE9E7A0B2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79569" y="118562"/>
            <a:ext cx="1344021" cy="803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9533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3F3363-D36B-4942-87A8-FED6DF69AE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298222"/>
            <a:ext cx="10515600" cy="48787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itle Placeholder 7">
            <a:extLst>
              <a:ext uri="{FF2B5EF4-FFF2-40B4-BE49-F238E27FC236}">
                <a16:creationId xmlns:a16="http://schemas.microsoft.com/office/drawing/2014/main" id="{5CA93B93-3243-C248-A970-24A76A358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4278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E28B5F4-1EA0-4A4B-8D85-A0B1CB6C7E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W3C Web of Things (WoT) WG/IG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88BACC8E-7FE2-EE49-8CEA-AAD5143CE5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B73A2E78-F38A-E046-ACDB-668F070D1EF6}" type="datetime1">
              <a:rPr lang="en-CA" smtClean="0"/>
              <a:pPr/>
              <a:t>2020-09-15</a:t>
            </a:fld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8D3E7A09-626A-BA49-9FC3-7280AA1F93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055BDE2E-7167-1944-9FEE-E44668D91CB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16631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3.png"/><Relationship Id="rId4" Type="http://schemas.openxmlformats.org/officeDocument/2006/relationships/image" Target="../media/image4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3.png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lists.w3.org/Archives/Public/public-wot-ig/" TargetMode="External"/><Relationship Id="rId13" Type="http://schemas.openxmlformats.org/officeDocument/2006/relationships/hyperlink" Target="https://www.w3.org/TR/wot-architecture/" TargetMode="External"/><Relationship Id="rId18" Type="http://schemas.openxmlformats.org/officeDocument/2006/relationships/hyperlink" Target="https://github.com/w3c/wot-architecture/" TargetMode="External"/><Relationship Id="rId26" Type="http://schemas.openxmlformats.org/officeDocument/2006/relationships/hyperlink" Target="https://github.com/eclipse/thingweb.node-wot" TargetMode="External"/><Relationship Id="rId3" Type="http://schemas.openxmlformats.org/officeDocument/2006/relationships/slideLayout" Target="../slideLayouts/slideLayout4.xml"/><Relationship Id="rId21" Type="http://schemas.openxmlformats.org/officeDocument/2006/relationships/hyperlink" Target="https://github.com/w3c/wot-scripting-api/" TargetMode="External"/><Relationship Id="rId7" Type="http://schemas.openxmlformats.org/officeDocument/2006/relationships/hyperlink" Target="https://www.w3.org/WoT/IG/" TargetMode="External"/><Relationship Id="rId12" Type="http://schemas.openxmlformats.org/officeDocument/2006/relationships/hyperlink" Target="https://www.w3.org/WoT/WG/" TargetMode="External"/><Relationship Id="rId17" Type="http://schemas.openxmlformats.org/officeDocument/2006/relationships/hyperlink" Target="https://www.w3.org/TR/wot-security/" TargetMode="External"/><Relationship Id="rId25" Type="http://schemas.openxmlformats.org/officeDocument/2006/relationships/hyperlink" Target="https://github.com/w3c/wot-discovery/" TargetMode="External"/><Relationship Id="rId2" Type="http://schemas.openxmlformats.org/officeDocument/2006/relationships/audio" Target="../media/media7.m4a"/><Relationship Id="rId16" Type="http://schemas.openxmlformats.org/officeDocument/2006/relationships/hyperlink" Target="https://www.w3.org/TR/wot-scripting-api/" TargetMode="External"/><Relationship Id="rId20" Type="http://schemas.openxmlformats.org/officeDocument/2006/relationships/hyperlink" Target="https://w3c.github.io/wot-binding-templates/" TargetMode="External"/><Relationship Id="rId1" Type="http://schemas.microsoft.com/office/2007/relationships/media" Target="../media/media7.m4a"/><Relationship Id="rId6" Type="http://schemas.openxmlformats.org/officeDocument/2006/relationships/hyperlink" Target="https://www.w3.org/2019/10/wot-ig-2019.html" TargetMode="External"/><Relationship Id="rId11" Type="http://schemas.openxmlformats.org/officeDocument/2006/relationships/hyperlink" Target="https://www.w3.org/2020/01/wot-wg-charter.html" TargetMode="External"/><Relationship Id="rId24" Type="http://schemas.openxmlformats.org/officeDocument/2006/relationships/hyperlink" Target="https://github.com/w3c/wot-profile/" TargetMode="External"/><Relationship Id="rId5" Type="http://schemas.openxmlformats.org/officeDocument/2006/relationships/hyperlink" Target="https://www.w3.org/2016/07/wot-ig-charter.html" TargetMode="External"/><Relationship Id="rId15" Type="http://schemas.openxmlformats.org/officeDocument/2006/relationships/hyperlink" Target="https://www.w3.org/TR/wot-binding-templates/" TargetMode="External"/><Relationship Id="rId23" Type="http://schemas.openxmlformats.org/officeDocument/2006/relationships/hyperlink" Target="https://github.com/w3c/wot-security-best-practices/" TargetMode="External"/><Relationship Id="rId28" Type="http://schemas.openxmlformats.org/officeDocument/2006/relationships/image" Target="../media/image3.png"/><Relationship Id="rId10" Type="http://schemas.openxmlformats.org/officeDocument/2006/relationships/hyperlink" Target="https://www.w3.org/2016/12/wot-wg-2016.html" TargetMode="External"/><Relationship Id="rId19" Type="http://schemas.openxmlformats.org/officeDocument/2006/relationships/hyperlink" Target="https://w3c.github.io/wot-thing-description/" TargetMode="External"/><Relationship Id="rId4" Type="http://schemas.openxmlformats.org/officeDocument/2006/relationships/hyperlink" Target="https://www.w3.org/WoT/IG/wiki" TargetMode="External"/><Relationship Id="rId9" Type="http://schemas.openxmlformats.org/officeDocument/2006/relationships/hyperlink" Target="https://github.com/w3c/wot" TargetMode="External"/><Relationship Id="rId14" Type="http://schemas.openxmlformats.org/officeDocument/2006/relationships/hyperlink" Target="https://www.w3.org/TR/wot-thing-description/" TargetMode="External"/><Relationship Id="rId22" Type="http://schemas.openxmlformats.org/officeDocument/2006/relationships/hyperlink" Target="https://github.com/w3c/wot-security/" TargetMode="External"/><Relationship Id="rId27" Type="http://schemas.openxmlformats.org/officeDocument/2006/relationships/hyperlink" Target="https://github.com/thingweb/thingweb-playground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3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hyperlink" Target="https://www.w3.org/WoT/WG/" TargetMode="External"/><Relationship Id="rId5" Type="http://schemas.openxmlformats.org/officeDocument/2006/relationships/hyperlink" Target="mailto:sebastian.kaebisch@siemens.com" TargetMode="External"/><Relationship Id="rId4" Type="http://schemas.openxmlformats.org/officeDocument/2006/relationships/hyperlink" Target="mailto:michael.mccool@intel.com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87674-345B-6D45-8433-396169D87CD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Web of Things (WoT) IG/WG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E957DB-7468-C943-8F4B-9FE90A3CB8D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Michael McCool</a:t>
            </a:r>
          </a:p>
          <a:p>
            <a:r>
              <a:rPr lang="en-US" dirty="0"/>
              <a:t>September 21, 2020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8488F1-92D7-254A-A373-03160DC753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W3C Web of Things (WoT) WG/IG</a:t>
            </a: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A9D7937F-E24E-B544-BAD3-AD5F73F9CB3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285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311"/>
    </mc:Choice>
    <mc:Fallback>
      <p:transition spd="slow" advTm="53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FC6D2-2D92-1142-B5A5-6FA268070F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20207"/>
          </a:xfrm>
        </p:spPr>
        <p:txBody>
          <a:bodyPr anchor="t">
            <a:normAutofit/>
          </a:bodyPr>
          <a:lstStyle/>
          <a:p>
            <a:r>
              <a:rPr lang="en-US" dirty="0"/>
              <a:t>Goal and Use Cases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B8ACFFDA-5D11-4145-BFE0-1DFE77C6B6D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75008"/>
            <a:ext cx="3956222" cy="4701955"/>
          </a:xfrm>
        </p:spPr>
        <p:txBody>
          <a:bodyPr/>
          <a:lstStyle/>
          <a:p>
            <a:pPr marL="0" indent="0">
              <a:buNone/>
            </a:pPr>
            <a:r>
              <a:rPr lang="en-US" sz="3200" b="1" dirty="0"/>
              <a:t>IoT Interoperability</a:t>
            </a:r>
          </a:p>
          <a:p>
            <a:r>
              <a:rPr lang="en-US" dirty="0"/>
              <a:t>Simplify usage</a:t>
            </a:r>
          </a:p>
          <a:p>
            <a:pPr lvl="1"/>
            <a:r>
              <a:rPr lang="en-US" dirty="0"/>
              <a:t>Interaction abstraction</a:t>
            </a:r>
          </a:p>
          <a:p>
            <a:r>
              <a:rPr lang="en-US" dirty="0"/>
              <a:t>Simplify data ingestion</a:t>
            </a:r>
          </a:p>
          <a:p>
            <a:pPr lvl="1"/>
            <a:r>
              <a:rPr lang="en-US" dirty="0"/>
              <a:t>Unified data schemas</a:t>
            </a:r>
          </a:p>
          <a:p>
            <a:r>
              <a:rPr lang="en-US" dirty="0"/>
              <a:t>Bridge silos</a:t>
            </a:r>
          </a:p>
          <a:p>
            <a:pPr lvl="1"/>
            <a:r>
              <a:rPr lang="en-US" dirty="0"/>
              <a:t>Protocol bindings</a:t>
            </a:r>
          </a:p>
          <a:p>
            <a:r>
              <a:rPr lang="en-US" dirty="0"/>
              <a:t>Enable "mashups"</a:t>
            </a:r>
          </a:p>
          <a:p>
            <a:pPr lvl="1"/>
            <a:r>
              <a:rPr lang="en-US" dirty="0"/>
              <a:t>Scripting API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FE0275-CA2E-C941-BB51-F083F633A4A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527" r="7667"/>
          <a:stretch/>
        </p:blipFill>
        <p:spPr>
          <a:xfrm>
            <a:off x="4892118" y="1364719"/>
            <a:ext cx="7005379" cy="4701955"/>
          </a:xfrm>
          <a:prstGeom prst="rect">
            <a:avLst/>
          </a:prstGeom>
          <a:noFill/>
        </p:spPr>
      </p:pic>
      <p:sp>
        <p:nvSpPr>
          <p:cNvPr id="12" name="Date Placeholder 4">
            <a:extLst>
              <a:ext uri="{FF2B5EF4-FFF2-40B4-BE49-F238E27FC236}">
                <a16:creationId xmlns:a16="http://schemas.microsoft.com/office/drawing/2014/main" id="{61D58B94-76BC-45E7-B067-361303CE4D0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B2B00E5D-EC04-AA49-8D52-0FCB6E08F63D}" type="datetime1">
              <a:rPr lang="en-CA" smtClean="0"/>
              <a:pPr>
                <a:spcAft>
                  <a:spcPts val="600"/>
                </a:spcAft>
              </a:pPr>
              <a:t>2020-09-15</a:t>
            </a:fld>
            <a:endParaRPr lang="en-US"/>
          </a:p>
        </p:txBody>
      </p:sp>
      <p:sp>
        <p:nvSpPr>
          <p:cNvPr id="14" name="Footer Placeholder 5">
            <a:extLst>
              <a:ext uri="{FF2B5EF4-FFF2-40B4-BE49-F238E27FC236}">
                <a16:creationId xmlns:a16="http://schemas.microsoft.com/office/drawing/2014/main" id="{AE8685E1-0E27-4A68-AD1D-8577243F42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W3C Web of Things (WoT) WG/IG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5E5EC5-B328-8B4D-A980-0409DB78A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30564719-00ED-40AD-AF49-5F6D6B9333CD}" type="slidenum">
              <a:rPr 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2</a:t>
            </a:fld>
            <a:endParaRPr lang="en-US"/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3496DEB8-4463-0D42-A1BD-C864E679549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560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350"/>
    </mc:Choice>
    <mc:Fallback>
      <p:transition spd="slow" advTm="333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A4A4B6-6411-104E-926B-9B5B42D0F7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Work Items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32AA09-375F-B749-A43C-C8B4F828C4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00E5D-EC04-AA49-8D52-0FCB6E08F63D}" type="datetime1">
              <a:rPr lang="en-CA" smtClean="0"/>
              <a:t>2020-09-15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0DC67F-166F-1C40-9B88-4AA8F4853A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DC840C-9D96-0241-A209-DCFC8D92D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BDE2E-7167-1944-9FEE-E44668D91CB6}" type="slidenum">
              <a:rPr lang="en-US" smtClean="0"/>
              <a:t>3</a:t>
            </a:fld>
            <a:endParaRPr lang="en-US"/>
          </a:p>
        </p:txBody>
      </p:sp>
      <p:graphicFrame>
        <p:nvGraphicFramePr>
          <p:cNvPr id="11" name="Table 11">
            <a:extLst>
              <a:ext uri="{FF2B5EF4-FFF2-40B4-BE49-F238E27FC236}">
                <a16:creationId xmlns:a16="http://schemas.microsoft.com/office/drawing/2014/main" id="{E9130ACB-3DE5-C94E-8400-F001F94D41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4052316"/>
              </p:ext>
            </p:extLst>
          </p:nvPr>
        </p:nvGraphicFramePr>
        <p:xfrm>
          <a:off x="926757" y="1185330"/>
          <a:ext cx="10427043" cy="5054832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2434281">
                  <a:extLst>
                    <a:ext uri="{9D8B030D-6E8A-4147-A177-3AD203B41FA5}">
                      <a16:colId xmlns:a16="http://schemas.microsoft.com/office/drawing/2014/main" val="211985449"/>
                    </a:ext>
                  </a:extLst>
                </a:gridCol>
                <a:gridCol w="4250724">
                  <a:extLst>
                    <a:ext uri="{9D8B030D-6E8A-4147-A177-3AD203B41FA5}">
                      <a16:colId xmlns:a16="http://schemas.microsoft.com/office/drawing/2014/main" val="2350928796"/>
                    </a:ext>
                  </a:extLst>
                </a:gridCol>
                <a:gridCol w="3742038">
                  <a:extLst>
                    <a:ext uri="{9D8B030D-6E8A-4147-A177-3AD203B41FA5}">
                      <a16:colId xmlns:a16="http://schemas.microsoft.com/office/drawing/2014/main" val="1445418506"/>
                    </a:ext>
                  </a:extLst>
                </a:gridCol>
              </a:tblGrid>
              <a:tr h="973622">
                <a:tc>
                  <a:txBody>
                    <a:bodyPr/>
                    <a:lstStyle/>
                    <a:p>
                      <a:r>
                        <a:rPr lang="en-US" sz="3200" dirty="0">
                          <a:solidFill>
                            <a:schemeClr val="bg1"/>
                          </a:solidFill>
                        </a:rPr>
                        <a:t>Deliverables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b="0" dirty="0"/>
                        <a:t>Updates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b="0" dirty="0"/>
                        <a:t>New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5375949"/>
                  </a:ext>
                </a:extLst>
              </a:tr>
              <a:tr h="2400712">
                <a:tc>
                  <a:txBody>
                    <a:bodyPr/>
                    <a:lstStyle/>
                    <a:p>
                      <a:r>
                        <a:rPr lang="en-US" sz="3200" b="0" dirty="0">
                          <a:solidFill>
                            <a:schemeClr val="bg1"/>
                          </a:solidFill>
                        </a:rPr>
                        <a:t>Informative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r>
                        <a:rPr lang="en-US" sz="3200" dirty="0"/>
                        <a:t>Scripting API</a:t>
                      </a:r>
                    </a:p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r>
                        <a:rPr lang="en-US" sz="3200" dirty="0"/>
                        <a:t>Security and Privacy </a:t>
                      </a:r>
                    </a:p>
                    <a:p>
                      <a:pPr marL="914400" lvl="1" indent="-457200">
                        <a:buFont typeface="Arial" panose="020B0604020202020204" pitchFamily="34" charset="0"/>
                        <a:buChar char="•"/>
                      </a:pPr>
                      <a:r>
                        <a:rPr lang="en-US" sz="3200" dirty="0"/>
                        <a:t>Guidelines</a:t>
                      </a:r>
                    </a:p>
                    <a:p>
                      <a:pPr marL="914400" lvl="1" indent="-457200">
                        <a:buFont typeface="Arial" panose="020B0604020202020204" pitchFamily="34" charset="0"/>
                        <a:buChar char="•"/>
                      </a:pPr>
                      <a:r>
                        <a:rPr lang="en-US" sz="3200" dirty="0"/>
                        <a:t>Best Practices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3200" dirty="0"/>
                        <a:t>Use Cases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4353357"/>
                  </a:ext>
                </a:extLst>
              </a:tr>
              <a:tr h="1680498">
                <a:tc>
                  <a:txBody>
                    <a:bodyPr/>
                    <a:lstStyle/>
                    <a:p>
                      <a:r>
                        <a:rPr lang="en-US" sz="3200" b="0" dirty="0">
                          <a:solidFill>
                            <a:schemeClr val="bg1"/>
                          </a:solidFill>
                        </a:rPr>
                        <a:t>Normative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r>
                        <a:rPr lang="en-US" sz="3200" dirty="0"/>
                        <a:t>Architecture</a:t>
                      </a:r>
                    </a:p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r>
                        <a:rPr lang="en-US" sz="3200" dirty="0"/>
                        <a:t>Thing 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r>
                        <a:rPr lang="en-US" sz="3200" dirty="0"/>
                        <a:t>Discovery </a:t>
                      </a:r>
                    </a:p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r>
                        <a:rPr lang="en-US" sz="3200" dirty="0"/>
                        <a:t>Profiles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8939209"/>
                  </a:ext>
                </a:extLst>
              </a:tr>
            </a:tbl>
          </a:graphicData>
        </a:graphic>
      </p:graphicFrame>
      <p:pic>
        <p:nvPicPr>
          <p:cNvPr id="16" name="Audio 15">
            <a:hlinkClick r:id="" action="ppaction://media"/>
            <a:extLst>
              <a:ext uri="{FF2B5EF4-FFF2-40B4-BE49-F238E27FC236}">
                <a16:creationId xmlns:a16="http://schemas.microsoft.com/office/drawing/2014/main" id="{7B8C0955-A557-6E43-94B7-E30DE0901EB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7858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373"/>
    </mc:Choice>
    <mc:Fallback>
      <p:transition spd="slow" advTm="203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Thing Description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8200" y="1347470"/>
            <a:ext cx="5512100" cy="4523607"/>
          </a:xfrm>
        </p:spPr>
        <p:txBody>
          <a:bodyPr/>
          <a:lstStyle/>
          <a:p>
            <a:r>
              <a:rPr lang="de-DE" dirty="0" err="1"/>
              <a:t>Metadata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IoT</a:t>
            </a:r>
            <a:r>
              <a:rPr lang="de-DE" dirty="0"/>
              <a:t> </a:t>
            </a:r>
            <a:r>
              <a:rPr lang="de-DE" dirty="0" err="1"/>
              <a:t>services</a:t>
            </a:r>
            <a:endParaRPr lang="de-DE" dirty="0"/>
          </a:p>
          <a:p>
            <a:pPr lvl="1"/>
            <a:r>
              <a:rPr lang="de-DE" dirty="0"/>
              <a:t>ID, </a:t>
            </a:r>
            <a:r>
              <a:rPr lang="de-DE" dirty="0" err="1"/>
              <a:t>versions</a:t>
            </a:r>
            <a:r>
              <a:rPr lang="de-DE" dirty="0"/>
              <a:t>, </a:t>
            </a:r>
            <a:r>
              <a:rPr lang="de-DE" dirty="0" err="1"/>
              <a:t>types</a:t>
            </a:r>
            <a:r>
              <a:rPr lang="de-DE" dirty="0"/>
              <a:t>, </a:t>
            </a:r>
            <a:r>
              <a:rPr lang="de-DE" dirty="0" err="1"/>
              <a:t>creation</a:t>
            </a:r>
            <a:r>
              <a:rPr lang="de-DE" dirty="0"/>
              <a:t> time, ...</a:t>
            </a:r>
          </a:p>
          <a:p>
            <a:pPr lvl="1"/>
            <a:r>
              <a:rPr lang="de-DE" dirty="0" err="1"/>
              <a:t>Titles</a:t>
            </a:r>
            <a:r>
              <a:rPr lang="de-DE" dirty="0"/>
              <a:t>, </a:t>
            </a:r>
            <a:r>
              <a:rPr lang="de-DE" dirty="0" err="1"/>
              <a:t>descriptions</a:t>
            </a:r>
            <a:r>
              <a:rPr lang="de-DE" dirty="0"/>
              <a:t>, ...</a:t>
            </a:r>
          </a:p>
          <a:p>
            <a:r>
              <a:rPr lang="de-DE" dirty="0" err="1"/>
              <a:t>Describes</a:t>
            </a:r>
            <a:r>
              <a:rPr lang="de-DE" dirty="0"/>
              <a:t> </a:t>
            </a:r>
            <a:r>
              <a:rPr lang="de-DE" dirty="0" err="1"/>
              <a:t>interactions</a:t>
            </a:r>
            <a:endParaRPr lang="de-DE" dirty="0"/>
          </a:p>
          <a:p>
            <a:pPr lvl="1"/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they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(</a:t>
            </a:r>
            <a:r>
              <a:rPr lang="de-DE" dirty="0" err="1"/>
              <a:t>abstraction</a:t>
            </a:r>
            <a:r>
              <a:rPr lang="de-DE" dirty="0"/>
              <a:t>)</a:t>
            </a:r>
          </a:p>
          <a:p>
            <a:pPr lvl="1"/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them</a:t>
            </a:r>
            <a:r>
              <a:rPr lang="de-DE" dirty="0"/>
              <a:t> (</a:t>
            </a:r>
            <a:r>
              <a:rPr lang="de-DE" dirty="0" err="1"/>
              <a:t>protocol</a:t>
            </a:r>
            <a:r>
              <a:rPr lang="de-DE" dirty="0"/>
              <a:t> </a:t>
            </a:r>
            <a:r>
              <a:rPr lang="de-DE" dirty="0" err="1"/>
              <a:t>binding</a:t>
            </a:r>
            <a:r>
              <a:rPr lang="de-DE" dirty="0"/>
              <a:t>)</a:t>
            </a:r>
          </a:p>
          <a:p>
            <a:pPr lvl="1"/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interpret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(</a:t>
            </a:r>
            <a:r>
              <a:rPr lang="de-DE" dirty="0" err="1"/>
              <a:t>schemas</a:t>
            </a:r>
            <a:r>
              <a:rPr lang="de-DE" dirty="0"/>
              <a:t>)</a:t>
            </a:r>
          </a:p>
          <a:p>
            <a:r>
              <a:rPr lang="de-DE" dirty="0"/>
              <a:t>JSON-LD 1.1</a:t>
            </a:r>
          </a:p>
          <a:p>
            <a:pPr lvl="1"/>
            <a:r>
              <a:rPr lang="de-DE" dirty="0" err="1"/>
              <a:t>Vocabulary</a:t>
            </a:r>
            <a:r>
              <a:rPr lang="de-DE" dirty="0"/>
              <a:t> </a:t>
            </a:r>
            <a:r>
              <a:rPr lang="de-DE" dirty="0" err="1"/>
              <a:t>extensions</a:t>
            </a:r>
            <a:r>
              <a:rPr lang="de-DE" dirty="0"/>
              <a:t> </a:t>
            </a:r>
          </a:p>
          <a:p>
            <a:pPr lvl="1"/>
            <a:r>
              <a:rPr lang="de-DE" dirty="0" err="1"/>
              <a:t>Semantic</a:t>
            </a:r>
            <a:r>
              <a:rPr lang="de-DE" dirty="0"/>
              <a:t> </a:t>
            </a:r>
            <a:r>
              <a:rPr lang="de-DE" dirty="0" err="1"/>
              <a:t>annotation</a:t>
            </a:r>
            <a:r>
              <a:rPr lang="de-DE" dirty="0"/>
              <a:t> (e.g. </a:t>
            </a:r>
            <a:r>
              <a:rPr lang="de-DE" dirty="0" err="1"/>
              <a:t>OneDM</a:t>
            </a:r>
            <a:r>
              <a:rPr lang="de-DE" dirty="0"/>
              <a:t>)</a:t>
            </a:r>
          </a:p>
          <a:p>
            <a:pPr lvl="1"/>
            <a:r>
              <a:rPr lang="de-DE" dirty="0"/>
              <a:t>Protocol-</a:t>
            </a:r>
            <a:r>
              <a:rPr lang="de-DE" dirty="0" err="1"/>
              <a:t>specific</a:t>
            </a:r>
            <a:r>
              <a:rPr lang="de-DE" dirty="0"/>
              <a:t> </a:t>
            </a:r>
            <a:r>
              <a:rPr lang="de-DE" dirty="0" err="1"/>
              <a:t>vocabulary</a:t>
            </a:r>
            <a:endParaRPr lang="de-DE" dirty="0"/>
          </a:p>
          <a:p>
            <a:pPr marL="0" indent="0">
              <a:buNone/>
            </a:pPr>
            <a:endParaRPr lang="de-DE" b="1" dirty="0"/>
          </a:p>
        </p:txBody>
      </p:sp>
      <p:sp>
        <p:nvSpPr>
          <p:cNvPr id="5" name="Rectangle 3"/>
          <p:cNvSpPr/>
          <p:nvPr/>
        </p:nvSpPr>
        <p:spPr>
          <a:xfrm>
            <a:off x="6350300" y="875712"/>
            <a:ext cx="5289765" cy="582621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3943">
              <a:lnSpc>
                <a:spcPct val="90000"/>
              </a:lnSpc>
              <a:defRPr/>
            </a:pP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de-DE" sz="1600" dirty="0">
              <a:solidFill>
                <a:prstClr val="black"/>
              </a:solidFill>
              <a:latin typeface="Consolas" panose="020B0609020204030204" pitchFamily="49" charset="0"/>
              <a:ea typeface="Calibri"/>
              <a:cs typeface="Times New Roman"/>
            </a:endParaRPr>
          </a:p>
          <a:p>
            <a:pPr defTabSz="913943">
              <a:lnSpc>
                <a:spcPct val="90000"/>
              </a:lnSpc>
              <a:defRPr/>
            </a:pP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sz="1600" b="1" dirty="0">
                <a:solidFill>
                  <a:srgbClr val="FF9900"/>
                </a:solidFill>
                <a:latin typeface="Consolas" panose="020B0609020204030204" pitchFamily="49" charset="0"/>
              </a:rPr>
              <a:t>"@</a:t>
            </a:r>
            <a:r>
              <a:rPr lang="de-DE" sz="1600" b="1" dirty="0" err="1">
                <a:solidFill>
                  <a:srgbClr val="FF9900"/>
                </a:solidFill>
                <a:latin typeface="Consolas" panose="020B0609020204030204" pitchFamily="49" charset="0"/>
              </a:rPr>
              <a:t>context</a:t>
            </a:r>
            <a:r>
              <a:rPr lang="de-DE" sz="1600" b="1" dirty="0">
                <a:solidFill>
                  <a:srgbClr val="FF9900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: [</a:t>
            </a:r>
            <a:endParaRPr lang="de-DE" sz="1600" dirty="0">
              <a:solidFill>
                <a:prstClr val="black"/>
              </a:solidFill>
              <a:latin typeface="Consolas" panose="020B0609020204030204" pitchFamily="49" charset="0"/>
              <a:ea typeface="Calibri"/>
              <a:cs typeface="Times New Roman"/>
            </a:endParaRPr>
          </a:p>
          <a:p>
            <a:pPr defTabSz="913943">
              <a:lnSpc>
                <a:spcPct val="90000"/>
              </a:lnSpc>
              <a:defRPr/>
            </a:pP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de-DE" sz="1600" b="1" dirty="0">
                <a:solidFill>
                  <a:srgbClr val="4A7B7C"/>
                </a:solidFill>
                <a:latin typeface="Consolas" panose="020B0609020204030204" pitchFamily="49" charset="0"/>
              </a:rPr>
              <a:t>"https://www.w3.org/2019/wot/td/v1"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endParaRPr lang="de-DE" sz="1600" dirty="0">
              <a:solidFill>
                <a:prstClr val="black"/>
              </a:solidFill>
              <a:latin typeface="Consolas" panose="020B0609020204030204" pitchFamily="49" charset="0"/>
              <a:ea typeface="Calibri"/>
              <a:cs typeface="Times New Roman"/>
            </a:endParaRPr>
          </a:p>
          <a:p>
            <a:pPr defTabSz="913943">
              <a:lnSpc>
                <a:spcPct val="90000"/>
              </a:lnSpc>
              <a:defRPr/>
            </a:pP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{ </a:t>
            </a:r>
            <a:r>
              <a:rPr lang="de-DE" sz="1600" b="1" dirty="0">
                <a:solidFill>
                  <a:srgbClr val="C0504D"/>
                </a:solidFill>
                <a:latin typeface="Consolas" panose="020B0609020204030204" pitchFamily="49" charset="0"/>
              </a:rPr>
              <a:t>"</a:t>
            </a:r>
            <a:r>
              <a:rPr lang="de-DE" sz="1600" b="1" dirty="0" err="1">
                <a:solidFill>
                  <a:srgbClr val="C0504D"/>
                </a:solidFill>
                <a:latin typeface="Consolas" panose="020B0609020204030204" pitchFamily="49" charset="0"/>
              </a:rPr>
              <a:t>iot</a:t>
            </a:r>
            <a:r>
              <a:rPr lang="de-DE" sz="1600" b="1" dirty="0">
                <a:solidFill>
                  <a:srgbClr val="C0504D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de-DE" sz="1600" dirty="0">
                <a:solidFill>
                  <a:srgbClr val="C0504D"/>
                </a:solidFill>
                <a:latin typeface="Consolas" panose="020B0609020204030204" pitchFamily="49" charset="0"/>
              </a:rPr>
              <a:t>"http://iotschema.org/"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}</a:t>
            </a:r>
            <a:endParaRPr lang="de-DE" sz="1600" dirty="0">
              <a:solidFill>
                <a:prstClr val="black"/>
              </a:solidFill>
              <a:latin typeface="Consolas" panose="020B0609020204030204" pitchFamily="49" charset="0"/>
              <a:ea typeface="Calibri"/>
              <a:cs typeface="Times New Roman"/>
            </a:endParaRPr>
          </a:p>
          <a:p>
            <a:pPr defTabSz="913943">
              <a:lnSpc>
                <a:spcPct val="90000"/>
              </a:lnSpc>
              <a:defRPr/>
            </a:pP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],</a:t>
            </a:r>
            <a:endParaRPr lang="de-DE" sz="1600" dirty="0">
              <a:solidFill>
                <a:prstClr val="black"/>
              </a:solidFill>
              <a:latin typeface="Consolas" panose="020B0609020204030204" pitchFamily="49" charset="0"/>
              <a:ea typeface="Calibri"/>
              <a:cs typeface="Times New Roman"/>
            </a:endParaRPr>
          </a:p>
          <a:p>
            <a:pPr defTabSz="913943">
              <a:lnSpc>
                <a:spcPct val="90000"/>
              </a:lnSpc>
              <a:defRPr/>
            </a:pP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sz="1600" b="1" dirty="0">
                <a:solidFill>
                  <a:srgbClr val="4A7B7C"/>
                </a:solidFill>
                <a:latin typeface="Consolas" panose="020B0609020204030204" pitchFamily="49" charset="0"/>
              </a:rPr>
              <a:t>"</a:t>
            </a:r>
            <a:r>
              <a:rPr lang="de-DE" sz="1600" b="1" dirty="0" err="1">
                <a:solidFill>
                  <a:srgbClr val="4A7B7C"/>
                </a:solidFill>
                <a:latin typeface="Consolas" panose="020B0609020204030204" pitchFamily="49" charset="0"/>
              </a:rPr>
              <a:t>id</a:t>
            </a:r>
            <a:r>
              <a:rPr lang="de-DE" sz="1600" b="1" dirty="0">
                <a:solidFill>
                  <a:srgbClr val="4A7B7C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"urn:dev:org:32473:1234567890"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pPr lvl="0">
              <a:lnSpc>
                <a:spcPct val="90000"/>
              </a:lnSpc>
              <a:defRPr/>
            </a:pP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sz="1600" b="1" dirty="0">
                <a:solidFill>
                  <a:srgbClr val="4A7B7C"/>
                </a:solidFill>
                <a:latin typeface="Consolas" panose="020B0609020204030204" pitchFamily="49" charset="0"/>
              </a:rPr>
              <a:t>"title"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"MyLEDThing"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pPr defTabSz="913943">
              <a:lnSpc>
                <a:spcPct val="90000"/>
              </a:lnSpc>
              <a:defRPr/>
            </a:pP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sz="1600" b="1" dirty="0">
                <a:solidFill>
                  <a:srgbClr val="4A7B7C"/>
                </a:solidFill>
                <a:latin typeface="Consolas" panose="020B0609020204030204" pitchFamily="49" charset="0"/>
              </a:rPr>
              <a:t>"</a:t>
            </a:r>
            <a:r>
              <a:rPr lang="de-DE" sz="1600" b="1" dirty="0" err="1">
                <a:solidFill>
                  <a:srgbClr val="4A7B7C"/>
                </a:solidFill>
                <a:latin typeface="Consolas" panose="020B0609020204030204" pitchFamily="49" charset="0"/>
              </a:rPr>
              <a:t>description</a:t>
            </a:r>
            <a:r>
              <a:rPr lang="de-DE" sz="1600" b="1" dirty="0">
                <a:solidFill>
                  <a:srgbClr val="4A7B7C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"RGB LED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torchiere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pPr defTabSz="913943">
              <a:lnSpc>
                <a:spcPct val="90000"/>
              </a:lnSpc>
              <a:defRPr/>
            </a:pP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sz="1600" b="1" dirty="0">
                <a:solidFill>
                  <a:srgbClr val="FF9900"/>
                </a:solidFill>
                <a:latin typeface="Consolas" panose="020B0609020204030204" pitchFamily="49" charset="0"/>
              </a:rPr>
              <a:t>"@type"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: [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"Thing"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e-DE" sz="1600" b="1" dirty="0">
                <a:solidFill>
                  <a:srgbClr val="C0504D"/>
                </a:solidFill>
                <a:latin typeface="Consolas" panose="020B0609020204030204" pitchFamily="49" charset="0"/>
              </a:rPr>
              <a:t>"</a:t>
            </a:r>
            <a:r>
              <a:rPr lang="de-DE" sz="1600" b="1" dirty="0" err="1">
                <a:solidFill>
                  <a:srgbClr val="C0504D"/>
                </a:solidFill>
                <a:latin typeface="Consolas" panose="020B0609020204030204" pitchFamily="49" charset="0"/>
              </a:rPr>
              <a:t>iot:Light</a:t>
            </a:r>
            <a:r>
              <a:rPr lang="de-DE" sz="1600" b="1" dirty="0">
                <a:solidFill>
                  <a:srgbClr val="C0504D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],</a:t>
            </a:r>
            <a:endParaRPr lang="de-DE" sz="1600" dirty="0">
              <a:solidFill>
                <a:prstClr val="black"/>
              </a:solidFill>
              <a:latin typeface="Consolas" panose="020B0609020204030204" pitchFamily="49" charset="0"/>
              <a:ea typeface="Calibri"/>
              <a:cs typeface="Times New Roman"/>
            </a:endParaRPr>
          </a:p>
          <a:p>
            <a:pPr defTabSz="913943">
              <a:lnSpc>
                <a:spcPct val="90000"/>
              </a:lnSpc>
              <a:defRPr/>
            </a:pPr>
            <a:r>
              <a:rPr lang="de-DE" sz="1600" b="1" dirty="0">
                <a:solidFill>
                  <a:srgbClr val="4A7B7C"/>
                </a:solidFill>
                <a:latin typeface="Consolas" panose="020B0609020204030204" pitchFamily="49" charset="0"/>
              </a:rPr>
              <a:t>  "securityDefinitions"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: [</a:t>
            </a:r>
            <a:r>
              <a:rPr lang="de-DE" sz="1600" dirty="0">
                <a:solidFill>
                  <a:srgbClr val="4A7B7C"/>
                </a:solidFill>
                <a:latin typeface="Consolas" panose="020B0609020204030204" pitchFamily="49" charset="0"/>
              </a:rPr>
              <a:t>"default"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: {</a:t>
            </a:r>
            <a:endParaRPr lang="de-DE" sz="1600" dirty="0">
              <a:solidFill>
                <a:prstClr val="black"/>
              </a:solidFill>
              <a:latin typeface="Consolas" panose="020B0609020204030204" pitchFamily="49" charset="0"/>
              <a:ea typeface="Calibri"/>
              <a:cs typeface="Times New Roman"/>
            </a:endParaRPr>
          </a:p>
          <a:p>
            <a:pPr lvl="0">
              <a:lnSpc>
                <a:spcPct val="90000"/>
              </a:lnSpc>
              <a:defRPr/>
            </a:pP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de-DE" sz="1600" b="1" dirty="0">
                <a:solidFill>
                  <a:srgbClr val="4A7B7C"/>
                </a:solidFill>
                <a:latin typeface="Consolas" panose="020B0609020204030204" pitchFamily="49" charset="0"/>
              </a:rPr>
              <a:t>"scheme"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de-DE" sz="1600" dirty="0">
                <a:solidFill>
                  <a:srgbClr val="4A7B7C"/>
                </a:solidFill>
                <a:latin typeface="Consolas" panose="020B0609020204030204" pitchFamily="49" charset="0"/>
              </a:rPr>
              <a:t>"bearer</a:t>
            </a:r>
            <a:r>
              <a:rPr lang="de-DE" sz="1600" b="1" dirty="0">
                <a:solidFill>
                  <a:srgbClr val="4A7B7C"/>
                </a:solidFill>
                <a:latin typeface="Consolas" panose="020B0609020204030204" pitchFamily="49" charset="0"/>
              </a:rPr>
              <a:t>"</a:t>
            </a:r>
            <a:endParaRPr lang="de-DE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913943">
              <a:lnSpc>
                <a:spcPct val="90000"/>
              </a:lnSpc>
              <a:defRPr/>
            </a:pP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}],</a:t>
            </a:r>
          </a:p>
          <a:p>
            <a:pPr lvl="0">
              <a:lnSpc>
                <a:spcPct val="90000"/>
              </a:lnSpc>
              <a:defRPr/>
            </a:pPr>
            <a:r>
              <a:rPr lang="de-DE" sz="1600" b="1" dirty="0">
                <a:solidFill>
                  <a:srgbClr val="4A7B7C"/>
                </a:solidFill>
                <a:latin typeface="Consolas" panose="020B0609020204030204" pitchFamily="49" charset="0"/>
              </a:rPr>
              <a:t>  "security"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: [</a:t>
            </a:r>
            <a:r>
              <a:rPr lang="de-DE" sz="1600" dirty="0">
                <a:solidFill>
                  <a:srgbClr val="4A7B7C"/>
                </a:solidFill>
                <a:latin typeface="Consolas" panose="020B0609020204030204" pitchFamily="49" charset="0"/>
              </a:rPr>
              <a:t>"default"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],</a:t>
            </a:r>
            <a:endParaRPr lang="de-DE" sz="1600" dirty="0">
              <a:solidFill>
                <a:prstClr val="black"/>
              </a:solidFill>
              <a:latin typeface="Consolas" panose="020B0609020204030204" pitchFamily="49" charset="0"/>
              <a:ea typeface="Calibri"/>
              <a:cs typeface="Times New Roman"/>
            </a:endParaRPr>
          </a:p>
          <a:p>
            <a:pPr defTabSz="913943">
              <a:lnSpc>
                <a:spcPct val="90000"/>
              </a:lnSpc>
              <a:defRPr/>
            </a:pP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"</a:t>
            </a:r>
            <a:r>
              <a:rPr lang="de-DE" sz="16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properties</a:t>
            </a:r>
            <a:r>
              <a:rPr lang="de-DE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: {</a:t>
            </a:r>
          </a:p>
          <a:p>
            <a:pPr lvl="0">
              <a:lnSpc>
                <a:spcPct val="90000"/>
              </a:lnSpc>
              <a:defRPr/>
            </a:pP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  <a:ea typeface="Calibri"/>
                <a:cs typeface="Times New Roman"/>
              </a:rPr>
              <a:t>    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"brightness"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: {</a:t>
            </a:r>
            <a:endParaRPr lang="de-DE" sz="1600" dirty="0">
              <a:solidFill>
                <a:srgbClr val="FF0066"/>
              </a:solidFill>
              <a:latin typeface="Consolas" panose="020B0609020204030204" pitchFamily="49" charset="0"/>
            </a:endParaRPr>
          </a:p>
          <a:p>
            <a:pPr lvl="0">
              <a:lnSpc>
                <a:spcPct val="90000"/>
              </a:lnSpc>
              <a:defRPr/>
            </a:pPr>
            <a:r>
              <a:rPr lang="de-DE" sz="1600" b="1" dirty="0">
                <a:solidFill>
                  <a:srgbClr val="FF0066"/>
                </a:solidFill>
                <a:latin typeface="Consolas" panose="020B0609020204030204" pitchFamily="49" charset="0"/>
              </a:rPr>
              <a:t>     </a:t>
            </a:r>
            <a:r>
              <a:rPr lang="de-DE" sz="1600" b="1" dirty="0">
                <a:solidFill>
                  <a:srgbClr val="FF9900"/>
                </a:solidFill>
                <a:latin typeface="Consolas" panose="020B0609020204030204" pitchFamily="49" charset="0"/>
              </a:rPr>
              <a:t> "@type"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: [</a:t>
            </a:r>
            <a:r>
              <a:rPr lang="de-DE" sz="1600" b="1" dirty="0">
                <a:solidFill>
                  <a:srgbClr val="C0504D"/>
                </a:solidFill>
                <a:latin typeface="Consolas" panose="020B0609020204030204" pitchFamily="49" charset="0"/>
              </a:rPr>
              <a:t>"iot:Brightness"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],</a:t>
            </a:r>
            <a:endParaRPr lang="de-DE" sz="1600" dirty="0">
              <a:solidFill>
                <a:srgbClr val="000000"/>
              </a:solidFill>
              <a:latin typeface="Consolas" panose="020B0609020204030204" pitchFamily="49" charset="0"/>
              <a:ea typeface="ＭＳ Ｐゴシック" charset="-128"/>
            </a:endParaRPr>
          </a:p>
          <a:p>
            <a:pPr defTabSz="913943">
              <a:lnSpc>
                <a:spcPct val="90000"/>
              </a:lnSpc>
              <a:defRPr/>
            </a:pP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  <a:ea typeface="ＭＳ Ｐゴシック" charset="-128"/>
              </a:rPr>
              <a:t>     </a:t>
            </a:r>
            <a:r>
              <a:rPr lang="de-DE" sz="1600" dirty="0">
                <a:solidFill>
                  <a:srgbClr val="FF0066"/>
                </a:solidFill>
                <a:latin typeface="Consolas" panose="020B0609020204030204" pitchFamily="49" charset="0"/>
              </a:rPr>
              <a:t> </a:t>
            </a:r>
            <a:r>
              <a:rPr lang="de-DE" sz="1600" b="1" dirty="0">
                <a:solidFill>
                  <a:srgbClr val="FF0066"/>
                </a:solidFill>
                <a:latin typeface="Consolas" panose="020B0609020204030204" pitchFamily="49" charset="0"/>
              </a:rPr>
              <a:t>"type"</a:t>
            </a:r>
            <a:r>
              <a:rPr lang="de-DE" sz="1600" dirty="0">
                <a:solidFill>
                  <a:prstClr val="black"/>
                </a:solidFill>
                <a:latin typeface="Consolas" panose="020B0609020204030204" pitchFamily="49" charset="0"/>
              </a:rPr>
              <a:t>:</a:t>
            </a:r>
            <a:r>
              <a:rPr lang="de-DE" sz="1600" dirty="0">
                <a:solidFill>
                  <a:srgbClr val="FF0066"/>
                </a:solidFill>
                <a:latin typeface="Consolas" panose="020B0609020204030204" pitchFamily="49" charset="0"/>
              </a:rPr>
              <a:t> "integer",</a:t>
            </a:r>
          </a:p>
          <a:p>
            <a:pPr defTabSz="913943">
              <a:lnSpc>
                <a:spcPct val="90000"/>
              </a:lnSpc>
              <a:defRPr/>
            </a:pPr>
            <a:r>
              <a:rPr lang="de-DE" sz="1600" b="1" dirty="0">
                <a:solidFill>
                  <a:srgbClr val="FF0066"/>
                </a:solidFill>
                <a:latin typeface="Consolas" panose="020B0609020204030204" pitchFamily="49" charset="0"/>
              </a:rPr>
              <a:t>      "</a:t>
            </a:r>
            <a:r>
              <a:rPr lang="de-DE" sz="1600" b="1" dirty="0" err="1">
                <a:solidFill>
                  <a:srgbClr val="FF0066"/>
                </a:solidFill>
                <a:latin typeface="Consolas" panose="020B0609020204030204" pitchFamily="49" charset="0"/>
              </a:rPr>
              <a:t>minimum</a:t>
            </a:r>
            <a:r>
              <a:rPr lang="de-DE" sz="1600" b="1" dirty="0">
                <a:solidFill>
                  <a:srgbClr val="FF0066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>
                <a:solidFill>
                  <a:prstClr val="black"/>
                </a:solidFill>
                <a:latin typeface="Consolas" panose="020B0609020204030204" pitchFamily="49" charset="0"/>
              </a:rPr>
              <a:t>:</a:t>
            </a:r>
            <a:r>
              <a:rPr lang="de-DE" sz="1600" dirty="0">
                <a:solidFill>
                  <a:srgbClr val="FF0066"/>
                </a:solidFill>
                <a:latin typeface="Consolas" panose="020B0609020204030204" pitchFamily="49" charset="0"/>
              </a:rPr>
              <a:t> 0,</a:t>
            </a:r>
            <a:endParaRPr lang="de-DE" sz="1600" dirty="0">
              <a:solidFill>
                <a:prstClr val="black"/>
              </a:solidFill>
              <a:latin typeface="Consolas" panose="020B0609020204030204" pitchFamily="49" charset="0"/>
              <a:ea typeface="Calibri"/>
              <a:cs typeface="Times New Roman"/>
            </a:endParaRPr>
          </a:p>
          <a:p>
            <a:pPr defTabSz="913943">
              <a:lnSpc>
                <a:spcPct val="90000"/>
              </a:lnSpc>
              <a:defRPr/>
            </a:pPr>
            <a:r>
              <a:rPr lang="de-DE" sz="1600" b="1" dirty="0">
                <a:solidFill>
                  <a:srgbClr val="FF0066"/>
                </a:solidFill>
                <a:latin typeface="Consolas" panose="020B0609020204030204" pitchFamily="49" charset="0"/>
              </a:rPr>
              <a:t>      "maximum"</a:t>
            </a:r>
            <a:r>
              <a:rPr lang="de-DE" sz="1600" dirty="0">
                <a:solidFill>
                  <a:prstClr val="black"/>
                </a:solidFill>
                <a:latin typeface="Consolas" panose="020B0609020204030204" pitchFamily="49" charset="0"/>
              </a:rPr>
              <a:t>:</a:t>
            </a:r>
            <a:r>
              <a:rPr lang="de-DE" sz="1600" dirty="0">
                <a:solidFill>
                  <a:srgbClr val="FF0066"/>
                </a:solidFill>
                <a:latin typeface="Consolas" panose="020B0609020204030204" pitchFamily="49" charset="0"/>
              </a:rPr>
              <a:t> 100,</a:t>
            </a:r>
            <a:endParaRPr lang="de-DE" sz="1600" dirty="0">
              <a:solidFill>
                <a:prstClr val="black"/>
              </a:solidFill>
              <a:latin typeface="Consolas" panose="020B0609020204030204" pitchFamily="49" charset="0"/>
              <a:cs typeface="Times New Roman"/>
            </a:endParaRPr>
          </a:p>
          <a:p>
            <a:pPr defTabSz="913943">
              <a:lnSpc>
                <a:spcPct val="90000"/>
              </a:lnSpc>
              <a:defRPr/>
            </a:pPr>
            <a:r>
              <a:rPr lang="de-DE" sz="1600" b="1" dirty="0">
                <a:solidFill>
                  <a:srgbClr val="4A7B7C"/>
                </a:solidFill>
                <a:latin typeface="Consolas" panose="020B0609020204030204" pitchFamily="49" charset="0"/>
              </a:rPr>
              <a:t>      </a:t>
            </a:r>
            <a:r>
              <a:rPr lang="de-DE" sz="1600" b="1" dirty="0">
                <a:solidFill>
                  <a:srgbClr val="00B050"/>
                </a:solidFill>
                <a:latin typeface="Consolas" panose="020B0609020204030204" pitchFamily="49" charset="0"/>
              </a:rPr>
              <a:t>"forms"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: [ ... ]</a:t>
            </a:r>
            <a:endParaRPr lang="de-DE" sz="1600" dirty="0">
              <a:solidFill>
                <a:prstClr val="black"/>
              </a:solidFill>
              <a:latin typeface="Consolas" panose="020B0609020204030204" pitchFamily="49" charset="0"/>
              <a:ea typeface="Calibri"/>
              <a:cs typeface="Times New Roman"/>
            </a:endParaRPr>
          </a:p>
          <a:p>
            <a:pPr defTabSz="913943">
              <a:lnSpc>
                <a:spcPct val="90000"/>
              </a:lnSpc>
              <a:defRPr/>
            </a:pP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defTabSz="913943">
              <a:lnSpc>
                <a:spcPct val="90000"/>
              </a:lnSpc>
              <a:defRPr/>
            </a:pP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},</a:t>
            </a:r>
            <a:endParaRPr lang="de-DE" sz="1600" dirty="0">
              <a:solidFill>
                <a:prstClr val="black"/>
              </a:solidFill>
              <a:latin typeface="Consolas" panose="020B0609020204030204" pitchFamily="49" charset="0"/>
              <a:ea typeface="Calibri"/>
              <a:cs typeface="Times New Roman"/>
            </a:endParaRPr>
          </a:p>
          <a:p>
            <a:pPr defTabSz="913943">
              <a:lnSpc>
                <a:spcPct val="90000"/>
              </a:lnSpc>
              <a:defRPr/>
            </a:pP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"</a:t>
            </a:r>
            <a:r>
              <a:rPr lang="de-DE" sz="16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actions</a:t>
            </a:r>
            <a:r>
              <a:rPr lang="de-DE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: {</a:t>
            </a:r>
          </a:p>
          <a:p>
            <a:pPr defTabSz="913943">
              <a:lnSpc>
                <a:spcPct val="90000"/>
              </a:lnSpc>
              <a:defRPr/>
            </a:pP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  <a:ea typeface="Calibri"/>
                <a:cs typeface="Times New Roman"/>
              </a:rPr>
              <a:t>    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"fadeIn"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: {</a:t>
            </a:r>
          </a:p>
          <a:p>
            <a:pPr defTabSz="913943">
              <a:lnSpc>
                <a:spcPct val="90000"/>
              </a:lnSpc>
              <a:defRPr/>
            </a:pP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  <a:ea typeface="Calibri"/>
                <a:cs typeface="Times New Roman"/>
              </a:rPr>
              <a:t>      ...</a:t>
            </a:r>
            <a:endParaRPr lang="de-DE" sz="1299" dirty="0">
              <a:solidFill>
                <a:prstClr val="black"/>
              </a:solidFill>
              <a:latin typeface="Consolas" panose="020B0609020204030204" pitchFamily="49" charset="0"/>
              <a:ea typeface="Calibri"/>
              <a:cs typeface="Times New Roman"/>
            </a:endParaRPr>
          </a:p>
        </p:txBody>
      </p:sp>
      <p:pic>
        <p:nvPicPr>
          <p:cNvPr id="23" name="Picture 3" descr="D:\Projekte\Standardesierung\W3C\WoT\TD\Nizza\td.png">
            <a:extLst>
              <a:ext uri="{FF2B5EF4-FFF2-40B4-BE49-F238E27FC236}">
                <a16:creationId xmlns:a16="http://schemas.microsoft.com/office/drawing/2014/main" id="{DA072812-BEE9-2F48-A6C3-526F38EB90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934695" y="4832857"/>
            <a:ext cx="1419105" cy="1419105"/>
          </a:xfrm>
          <a:prstGeom prst="rect">
            <a:avLst/>
          </a:prstGeom>
          <a:noFill/>
        </p:spPr>
      </p:pic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FF4EB57E-96D9-E348-9AC7-DD5B68F1914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4813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2566"/>
    </mc:Choice>
    <mc:Fallback>
      <p:transition spd="slow" advTm="525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925">
              <a:defRPr/>
            </a:pPr>
            <a:fld id="{30564719-00ED-40AD-AF49-5F6D6B9333CD}" type="slidenum">
              <a:rPr lang="en-US" sz="1599">
                <a:solidFill>
                  <a:prstClr val="black">
                    <a:tint val="75000"/>
                  </a:prstClr>
                </a:solidFill>
                <a:latin typeface="Calibri"/>
              </a:rPr>
              <a:pPr defTabSz="1218925">
                <a:defRPr/>
              </a:pPr>
              <a:t>5</a:t>
            </a:fld>
            <a:endParaRPr lang="en-US" sz="1599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Work Items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3B31DD6C-B63D-C746-9766-60BCA85E6182}"/>
              </a:ext>
            </a:extLst>
          </p:cNvPr>
          <p:cNvSpPr txBox="1">
            <a:spLocks/>
          </p:cNvSpPr>
          <p:nvPr/>
        </p:nvSpPr>
        <p:spPr>
          <a:xfrm>
            <a:off x="809670" y="1223319"/>
            <a:ext cx="5026683" cy="2644346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solidFill>
                  <a:schemeClr val="bg1"/>
                </a:solidFill>
              </a:rPr>
              <a:t>Use Cases:</a:t>
            </a:r>
          </a:p>
          <a:p>
            <a:pPr marL="314325" lvl="1" indent="-303213"/>
            <a:r>
              <a:rPr lang="en-US" dirty="0">
                <a:solidFill>
                  <a:schemeClr val="bg1"/>
                </a:solidFill>
              </a:rPr>
              <a:t>Expanding catalog of use cases</a:t>
            </a:r>
          </a:p>
          <a:p>
            <a:pPr marL="314325" lvl="1" indent="-303213"/>
            <a:r>
              <a:rPr lang="en-US" dirty="0">
                <a:solidFill>
                  <a:schemeClr val="bg1"/>
                </a:solidFill>
              </a:rPr>
              <a:t>Identifying requirements</a:t>
            </a:r>
          </a:p>
          <a:p>
            <a:pPr marL="314325" lvl="1" indent="-303213"/>
            <a:r>
              <a:rPr lang="en-US" dirty="0">
                <a:solidFill>
                  <a:schemeClr val="bg1"/>
                </a:solidFill>
              </a:rPr>
              <a:t>Identifying gaps and overlaps </a:t>
            </a:r>
          </a:p>
          <a:p>
            <a:pPr marL="771525" lvl="2" indent="-303213"/>
            <a:r>
              <a:rPr lang="en-US" sz="1900" dirty="0">
                <a:solidFill>
                  <a:schemeClr val="bg1"/>
                </a:solidFill>
              </a:rPr>
              <a:t>Edge computing</a:t>
            </a:r>
          </a:p>
          <a:p>
            <a:pPr marL="771525" lvl="2" indent="-303213"/>
            <a:r>
              <a:rPr lang="en-US" sz="1900" dirty="0">
                <a:solidFill>
                  <a:schemeClr val="bg1"/>
                </a:solidFill>
              </a:rPr>
              <a:t>Geospatial systems</a:t>
            </a:r>
          </a:p>
          <a:p>
            <a:pPr marL="771525" lvl="2" indent="-303213"/>
            <a:r>
              <a:rPr lang="en-US" sz="1900" dirty="0">
                <a:solidFill>
                  <a:schemeClr val="bg1"/>
                </a:solidFill>
              </a:rPr>
              <a:t>Data modeling</a:t>
            </a:r>
          </a:p>
          <a:p>
            <a:pPr marL="771525" lvl="2" indent="-303213"/>
            <a:r>
              <a:rPr lang="en-US" sz="1900" dirty="0">
                <a:solidFill>
                  <a:schemeClr val="bg1"/>
                </a:solidFill>
              </a:rPr>
              <a:t>...</a:t>
            </a:r>
          </a:p>
          <a:p>
            <a:pPr lvl="1"/>
            <a:endParaRPr lang="en-US" sz="1199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4"/>
          </p:nvPr>
        </p:nvSpPr>
        <p:spPr>
          <a:xfrm>
            <a:off x="809669" y="4065373"/>
            <a:ext cx="5026683" cy="2187147"/>
          </a:xfr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b="1" dirty="0">
                <a:solidFill>
                  <a:schemeClr val="bg1"/>
                </a:solidFill>
              </a:rPr>
              <a:t>Interoperability Profiles:</a:t>
            </a:r>
          </a:p>
          <a:p>
            <a:pPr marL="314325" lvl="1" indent="-303213"/>
            <a:r>
              <a:rPr lang="en-US" sz="2200" dirty="0">
                <a:solidFill>
                  <a:schemeClr val="bg1"/>
                </a:solidFill>
              </a:rPr>
              <a:t>Support interoperability</a:t>
            </a:r>
          </a:p>
          <a:p>
            <a:pPr marL="771525" lvl="2" indent="-303213"/>
            <a:r>
              <a:rPr lang="en-US" sz="1800" dirty="0">
                <a:solidFill>
                  <a:schemeClr val="bg1"/>
                </a:solidFill>
              </a:rPr>
              <a:t>Out-of-the-box plug-and-play </a:t>
            </a:r>
          </a:p>
          <a:p>
            <a:pPr marL="314325" lvl="1" indent="-303213"/>
            <a:r>
              <a:rPr lang="en-US" sz="2200" dirty="0">
                <a:solidFill>
                  <a:schemeClr val="bg1"/>
                </a:solidFill>
              </a:rPr>
              <a:t>Constrain features</a:t>
            </a:r>
          </a:p>
          <a:p>
            <a:pPr marL="771525" lvl="2" indent="-303213"/>
            <a:r>
              <a:rPr lang="en-US" sz="1800" dirty="0">
                <a:solidFill>
                  <a:schemeClr val="bg1"/>
                </a:solidFill>
              </a:rPr>
              <a:t>Allow for finite, in-advance implementation of consumers</a:t>
            </a:r>
          </a:p>
          <a:p>
            <a:pPr lvl="1"/>
            <a:endParaRPr lang="en-US" sz="1199" dirty="0"/>
          </a:p>
        </p:txBody>
      </p:sp>
      <p:sp>
        <p:nvSpPr>
          <p:cNvPr id="10" name="Content Placeholder 10">
            <a:extLst>
              <a:ext uri="{FF2B5EF4-FFF2-40B4-BE49-F238E27FC236}">
                <a16:creationId xmlns:a16="http://schemas.microsoft.com/office/drawing/2014/main" id="{0B94D641-35C2-434F-B2DB-22BFD97E36FB}"/>
              </a:ext>
            </a:extLst>
          </p:cNvPr>
          <p:cNvSpPr txBox="1">
            <a:spLocks/>
          </p:cNvSpPr>
          <p:nvPr/>
        </p:nvSpPr>
        <p:spPr>
          <a:xfrm>
            <a:off x="6096001" y="1223320"/>
            <a:ext cx="5257802" cy="5029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600" b="1" dirty="0">
                <a:solidFill>
                  <a:schemeClr val="bg1"/>
                </a:solidFill>
              </a:rPr>
              <a:t>Discovery:</a:t>
            </a:r>
          </a:p>
          <a:p>
            <a:pPr marL="358775" lvl="1" indent="-314325"/>
            <a:r>
              <a:rPr lang="en-US" sz="2200" dirty="0">
                <a:solidFill>
                  <a:schemeClr val="bg1"/>
                </a:solidFill>
              </a:rPr>
              <a:t>Define how TDs are distributed</a:t>
            </a:r>
          </a:p>
          <a:p>
            <a:pPr marL="815975" lvl="2" indent="-314325"/>
            <a:r>
              <a:rPr lang="en-US" sz="1800" dirty="0">
                <a:solidFill>
                  <a:schemeClr val="bg1"/>
                </a:solidFill>
              </a:rPr>
              <a:t>Allow for ad-hoc use cases</a:t>
            </a:r>
          </a:p>
          <a:p>
            <a:pPr marL="358775" lvl="1" indent="-314325"/>
            <a:r>
              <a:rPr lang="en-US" sz="2200" dirty="0">
                <a:solidFill>
                  <a:schemeClr val="bg1"/>
                </a:solidFill>
              </a:rPr>
              <a:t>Both local and global contexts</a:t>
            </a:r>
          </a:p>
          <a:p>
            <a:pPr marL="815975" lvl="2" indent="-314325"/>
            <a:r>
              <a:rPr lang="en-US" sz="1800" dirty="0">
                <a:solidFill>
                  <a:schemeClr val="bg1"/>
                </a:solidFill>
              </a:rPr>
              <a:t>Spatial search not limited to local network</a:t>
            </a:r>
          </a:p>
          <a:p>
            <a:pPr marL="358775" lvl="1" indent="-314325"/>
            <a:r>
              <a:rPr lang="en-US" sz="2200" dirty="0">
                <a:solidFill>
                  <a:schemeClr val="bg1"/>
                </a:solidFill>
              </a:rPr>
              <a:t>Two-phase introduction/exploration</a:t>
            </a:r>
          </a:p>
          <a:p>
            <a:pPr marL="815975" lvl="2" indent="-314325"/>
            <a:r>
              <a:rPr lang="en-US" sz="1800" dirty="0">
                <a:solidFill>
                  <a:schemeClr val="bg1"/>
                </a:solidFill>
              </a:rPr>
              <a:t>Introductions use existing mechanisms</a:t>
            </a:r>
          </a:p>
          <a:p>
            <a:pPr marL="815975" lvl="2" indent="-314325"/>
            <a:r>
              <a:rPr lang="en-US" sz="1800" dirty="0">
                <a:solidFill>
                  <a:schemeClr val="bg1"/>
                </a:solidFill>
              </a:rPr>
              <a:t>Explorations include directory service and peer-to-peer metadata retrieval</a:t>
            </a:r>
          </a:p>
          <a:p>
            <a:pPr marL="358775" lvl="1" indent="-314325"/>
            <a:r>
              <a:rPr lang="en-US" sz="2200" dirty="0">
                <a:solidFill>
                  <a:schemeClr val="bg1"/>
                </a:solidFill>
              </a:rPr>
              <a:t>Emphasis on privacy protection</a:t>
            </a:r>
          </a:p>
          <a:p>
            <a:pPr marL="815975" lvl="2" indent="-314325"/>
            <a:r>
              <a:rPr lang="en-US" sz="1800" dirty="0">
                <a:solidFill>
                  <a:schemeClr val="bg1"/>
                </a:solidFill>
              </a:rPr>
              <a:t>Introductions identify exploration services</a:t>
            </a:r>
          </a:p>
          <a:p>
            <a:pPr marL="815975" lvl="2" indent="-314325"/>
            <a:r>
              <a:rPr lang="en-US" sz="1800" dirty="0">
                <a:solidFill>
                  <a:schemeClr val="bg1"/>
                </a:solidFill>
              </a:rPr>
              <a:t>Exploration services provide metadata </a:t>
            </a:r>
            <a:r>
              <a:rPr lang="en-US" sz="1800" i="1" dirty="0">
                <a:solidFill>
                  <a:schemeClr val="bg1"/>
                </a:solidFill>
              </a:rPr>
              <a:t>only</a:t>
            </a:r>
            <a:r>
              <a:rPr lang="en-US" sz="1800" dirty="0">
                <a:solidFill>
                  <a:schemeClr val="bg1"/>
                </a:solidFill>
              </a:rPr>
              <a:t> after authentication/authorization</a:t>
            </a:r>
          </a:p>
          <a:p>
            <a:pPr marL="815975" lvl="2" indent="-314325"/>
            <a:r>
              <a:rPr lang="en-US" sz="1800" dirty="0">
                <a:solidFill>
                  <a:schemeClr val="bg1"/>
                </a:solidFill>
              </a:rPr>
              <a:t>Protect not only metadata but queries</a:t>
            </a:r>
          </a:p>
          <a:p>
            <a:pPr marL="815975" lvl="2" indent="-314325"/>
            <a:r>
              <a:rPr lang="en-US" sz="1800" dirty="0">
                <a:solidFill>
                  <a:schemeClr val="bg1"/>
                </a:solidFill>
              </a:rPr>
              <a:t>Mitigate fingerprinting risks</a:t>
            </a:r>
          </a:p>
          <a:p>
            <a:pPr marL="815975" lvl="2" indent="-314325"/>
            <a:endParaRPr lang="en-US" dirty="0">
              <a:solidFill>
                <a:schemeClr val="bg1"/>
              </a:solidFill>
            </a:endParaRPr>
          </a:p>
          <a:p>
            <a:pPr marL="815975" lvl="2" indent="-314325"/>
            <a:endParaRPr lang="en-US" sz="799" dirty="0">
              <a:solidFill>
                <a:schemeClr val="bg1"/>
              </a:solidFill>
            </a:endParaRP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578DCA3B-6358-5D43-B8F7-C306F4BC0E0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7364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9386"/>
    </mc:Choice>
    <mc:Fallback>
      <p:transition spd="slow" advTm="393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B055B-C323-694D-8027-244F0D483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Activities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0D996A-C0AA-ED46-89C0-319B5661C7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904685"/>
            <a:ext cx="5157787" cy="529343"/>
          </a:xfrm>
        </p:spPr>
        <p:txBody>
          <a:bodyPr/>
          <a:lstStyle/>
          <a:p>
            <a:r>
              <a:rPr lang="en-US" dirty="0"/>
              <a:t>Implementations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73B5EF-D285-5846-A52D-F28DE26D66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1434028"/>
            <a:ext cx="5157787" cy="4755636"/>
          </a:xfrm>
        </p:spPr>
        <p:txBody>
          <a:bodyPr/>
          <a:lstStyle/>
          <a:p>
            <a:r>
              <a:rPr lang="en-US" dirty="0"/>
              <a:t>Node-wot</a:t>
            </a:r>
          </a:p>
          <a:p>
            <a:pPr lvl="1"/>
            <a:r>
              <a:rPr lang="en-US" dirty="0"/>
              <a:t>Scripting API implementation</a:t>
            </a:r>
          </a:p>
          <a:p>
            <a:r>
              <a:rPr lang="en-US" dirty="0"/>
              <a:t>Node-gen</a:t>
            </a:r>
          </a:p>
          <a:p>
            <a:pPr lvl="1"/>
            <a:r>
              <a:rPr lang="en-US" dirty="0"/>
              <a:t>Node-RED integration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041F881-E8AE-3341-88C2-6A0A35E218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904684"/>
            <a:ext cx="5183188" cy="529343"/>
          </a:xfrm>
        </p:spPr>
        <p:txBody>
          <a:bodyPr/>
          <a:lstStyle/>
          <a:p>
            <a:r>
              <a:rPr lang="en-US" dirty="0"/>
              <a:t>Testing and Validation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3F07786-82D4-D94E-A8EF-15E6240EE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BDE2E-7167-1944-9FEE-E44668D91CB6}" type="slidenum">
              <a:rPr lang="en-US" smtClean="0"/>
              <a:t>6</a:t>
            </a:fld>
            <a:endParaRPr lang="en-US"/>
          </a:p>
        </p:txBody>
      </p:sp>
      <p:pic>
        <p:nvPicPr>
          <p:cNvPr id="10" name="Content Placeholder 4">
            <a:extLst>
              <a:ext uri="{FF2B5EF4-FFF2-40B4-BE49-F238E27FC236}">
                <a16:creationId xmlns:a16="http://schemas.microsoft.com/office/drawing/2014/main" id="{AA71B47F-E2E4-CC4D-84BA-2C67FE853F3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35994"/>
          <a:stretch/>
        </p:blipFill>
        <p:spPr>
          <a:xfrm>
            <a:off x="753977" y="3346243"/>
            <a:ext cx="5329407" cy="2708849"/>
          </a:xfrm>
          <a:prstGeom prst="rect">
            <a:avLst/>
          </a:prstGeom>
        </p:spPr>
      </p:pic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8A69C13A-3DDF-504D-AC41-BB1D2B7F7464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2163" t="34243"/>
          <a:stretch/>
        </p:blipFill>
        <p:spPr>
          <a:xfrm>
            <a:off x="6194427" y="2920855"/>
            <a:ext cx="5071267" cy="3268809"/>
          </a:xfrm>
          <a:prstGeom prst="rect">
            <a:avLst/>
          </a:prstGeom>
        </p:spPr>
      </p:pic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D597ED68-75E0-5C43-91FA-4057D295235C}"/>
              </a:ext>
            </a:extLst>
          </p:cNvPr>
          <p:cNvSpPr txBox="1">
            <a:spLocks/>
          </p:cNvSpPr>
          <p:nvPr/>
        </p:nvSpPr>
        <p:spPr>
          <a:xfrm>
            <a:off x="6261894" y="1434027"/>
            <a:ext cx="5157787" cy="19037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Playground</a:t>
            </a:r>
          </a:p>
          <a:p>
            <a:pPr lvl="1"/>
            <a:r>
              <a:rPr lang="en-US" dirty="0"/>
              <a:t>TD checker</a:t>
            </a:r>
          </a:p>
          <a:p>
            <a:r>
              <a:rPr lang="en-US" dirty="0" err="1"/>
              <a:t>Plugfests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D175B8B-0672-434E-8C36-8E9AF5568C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0905C-10FF-8047-AA7E-6DC7E8B6AF51}" type="datetime1">
              <a:rPr lang="en-CA" smtClean="0"/>
              <a:t>2020-09-15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E3A1F6A-0304-F344-9A34-B963877B9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W3C Web of Things (WoT) WG/IG</a:t>
            </a:r>
          </a:p>
        </p:txBody>
      </p:sp>
      <p:pic>
        <p:nvPicPr>
          <p:cNvPr id="13" name="Audio 12">
            <a:hlinkClick r:id="" action="ppaction://media"/>
            <a:extLst>
              <a:ext uri="{FF2B5EF4-FFF2-40B4-BE49-F238E27FC236}">
                <a16:creationId xmlns:a16="http://schemas.microsoft.com/office/drawing/2014/main" id="{06641091-17B3-5F42-8CB5-072CFD0B877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6411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486"/>
    </mc:Choice>
    <mc:Fallback>
      <p:transition spd="slow" advTm="104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W3C WoT Resources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1"/>
          </p:nvPr>
        </p:nvSpPr>
        <p:spPr>
          <a:xfrm>
            <a:off x="609599" y="1269885"/>
            <a:ext cx="5384800" cy="4523607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W3C WoT Wiki</a:t>
            </a:r>
          </a:p>
          <a:p>
            <a:pPr lvl="1"/>
            <a:r>
              <a:rPr lang="en-US" sz="2099" dirty="0">
                <a:hlinkClick r:id="rId4"/>
              </a:rPr>
              <a:t>https://www.w3.org/WoT/IG/wiki</a:t>
            </a:r>
            <a:br>
              <a:rPr lang="en-US" sz="2099" dirty="0"/>
            </a:br>
            <a:r>
              <a:rPr lang="en-US" sz="2099" dirty="0"/>
              <a:t>(IG/WG organizational information)</a:t>
            </a:r>
          </a:p>
          <a:p>
            <a:pPr lvl="1"/>
            <a:endParaRPr lang="en-US" dirty="0"/>
          </a:p>
          <a:p>
            <a:r>
              <a:rPr lang="en-US" dirty="0"/>
              <a:t>W3C WoT Interest Group</a:t>
            </a:r>
          </a:p>
          <a:p>
            <a:pPr lvl="1"/>
            <a:r>
              <a:rPr lang="en-US" sz="2099" dirty="0">
                <a:hlinkClick r:id="rId5"/>
              </a:rPr>
              <a:t>https://www.w3.org/2016/07/wot-ig-charter.html</a:t>
            </a:r>
            <a:br>
              <a:rPr lang="en-US" sz="2099" dirty="0"/>
            </a:br>
            <a:r>
              <a:rPr lang="en-US" sz="2099" dirty="0"/>
              <a:t>(old charter)</a:t>
            </a:r>
          </a:p>
          <a:p>
            <a:pPr lvl="1"/>
            <a:r>
              <a:rPr lang="en-US" sz="2099" dirty="0">
                <a:hlinkClick r:id="rId6"/>
              </a:rPr>
              <a:t>https://www.w3.org/2019/10/wot-ig-2019.html</a:t>
            </a:r>
            <a:br>
              <a:rPr lang="en-US" sz="2099" dirty="0"/>
            </a:br>
            <a:r>
              <a:rPr lang="en-US" sz="2099" dirty="0"/>
              <a:t>(new charter)</a:t>
            </a:r>
            <a:endParaRPr lang="en-US" sz="2099" dirty="0">
              <a:hlinkClick r:id="rId7"/>
            </a:endParaRPr>
          </a:p>
          <a:p>
            <a:pPr lvl="1"/>
            <a:r>
              <a:rPr lang="en-US" sz="2099" dirty="0">
                <a:hlinkClick r:id="rId8"/>
              </a:rPr>
              <a:t>https://lists.w3.org/Archives/Public/public-wot-ig/</a:t>
            </a:r>
            <a:br>
              <a:rPr lang="en-US" sz="2099" dirty="0"/>
            </a:br>
            <a:r>
              <a:rPr lang="en-US" sz="2099" dirty="0"/>
              <a:t>(mailing list)</a:t>
            </a:r>
          </a:p>
          <a:p>
            <a:pPr lvl="1"/>
            <a:r>
              <a:rPr lang="en-US" sz="2099" dirty="0">
                <a:hlinkClick r:id="rId9"/>
              </a:rPr>
              <a:t>https://github.com/w3c/wot</a:t>
            </a:r>
            <a:br>
              <a:rPr lang="en-US" sz="2099" dirty="0"/>
            </a:br>
            <a:r>
              <a:rPr lang="en-US" sz="2099" dirty="0"/>
              <a:t>(technical proposals)</a:t>
            </a:r>
          </a:p>
          <a:p>
            <a:pPr lvl="1"/>
            <a:endParaRPr lang="en-US" dirty="0"/>
          </a:p>
          <a:p>
            <a:r>
              <a:rPr lang="en-US" dirty="0"/>
              <a:t>W3C WoT Working Group</a:t>
            </a:r>
          </a:p>
          <a:p>
            <a:pPr lvl="1"/>
            <a:r>
              <a:rPr lang="en-US" sz="2099" dirty="0">
                <a:hlinkClick r:id="rId10"/>
              </a:rPr>
              <a:t>https://www.w3.org/2016/12/wot-wg-2016.html</a:t>
            </a:r>
            <a:br>
              <a:rPr lang="en-US" sz="2099" dirty="0"/>
            </a:br>
            <a:r>
              <a:rPr lang="en-US" sz="2099" dirty="0"/>
              <a:t>(old charter)</a:t>
            </a:r>
          </a:p>
          <a:p>
            <a:pPr lvl="1"/>
            <a:r>
              <a:rPr lang="en-US" sz="2099" dirty="0">
                <a:hlinkClick r:id="rId11"/>
              </a:rPr>
              <a:t>https://www.w3.org/2020/01/wot-wg-charter.html</a:t>
            </a:r>
            <a:br>
              <a:rPr lang="en-US" sz="2099" dirty="0"/>
            </a:br>
            <a:r>
              <a:rPr lang="en-US" sz="2099" dirty="0"/>
              <a:t>(new charter)</a:t>
            </a:r>
          </a:p>
          <a:p>
            <a:pPr lvl="1"/>
            <a:r>
              <a:rPr lang="en-US" sz="2099" dirty="0">
                <a:hlinkClick r:id="rId12"/>
              </a:rPr>
              <a:t>https://www.w3.org/WoT/WG/</a:t>
            </a:r>
            <a:br>
              <a:rPr lang="en-US" sz="2099" dirty="0"/>
            </a:br>
            <a:r>
              <a:rPr lang="en-US" sz="2099" dirty="0"/>
              <a:t>(dashboard)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sz="half" idx="2"/>
          </p:nvPr>
        </p:nvSpPr>
        <p:spPr>
          <a:xfrm>
            <a:off x="6197602" y="1269885"/>
            <a:ext cx="5728012" cy="5066520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W3C </a:t>
            </a:r>
            <a:r>
              <a:rPr lang="en-US" dirty="0" err="1"/>
              <a:t>WoT</a:t>
            </a:r>
            <a:r>
              <a:rPr lang="en-US" dirty="0"/>
              <a:t> </a:t>
            </a:r>
            <a:r>
              <a:rPr lang="en-US" sz="2899" dirty="0"/>
              <a:t>Candidate Recommendations</a:t>
            </a:r>
          </a:p>
          <a:p>
            <a:pPr lvl="1"/>
            <a:r>
              <a:rPr lang="en-US" sz="2099" dirty="0">
                <a:hlinkClick r:id="rId13"/>
              </a:rPr>
              <a:t>https://www.w3.org/TR/wot-architecture/</a:t>
            </a:r>
            <a:endParaRPr lang="en-US" sz="2099" dirty="0"/>
          </a:p>
          <a:p>
            <a:pPr lvl="1"/>
            <a:r>
              <a:rPr lang="en-US" sz="2099" dirty="0">
                <a:hlinkClick r:id="rId14"/>
              </a:rPr>
              <a:t>https://www.w3.org/TR/wot-thing-description/</a:t>
            </a:r>
            <a:endParaRPr lang="en-US" sz="2099" dirty="0"/>
          </a:p>
          <a:p>
            <a:endParaRPr lang="en-US" dirty="0"/>
          </a:p>
          <a:p>
            <a:r>
              <a:rPr lang="en-US" dirty="0"/>
              <a:t>W3C WoT Working Drafts / Group Notes</a:t>
            </a:r>
          </a:p>
          <a:p>
            <a:pPr lvl="1"/>
            <a:r>
              <a:rPr lang="en-US" sz="2099" dirty="0">
                <a:hlinkClick r:id="rId15"/>
              </a:rPr>
              <a:t>https://www.w3.org/TR/wot-binding-templates/</a:t>
            </a:r>
            <a:endParaRPr lang="en-US" sz="2099" dirty="0"/>
          </a:p>
          <a:p>
            <a:pPr lvl="1"/>
            <a:r>
              <a:rPr lang="en-US" sz="2099" dirty="0">
                <a:hlinkClick r:id="rId16"/>
              </a:rPr>
              <a:t>https://www.w3.org/TR/wot-scripting-api/</a:t>
            </a:r>
            <a:endParaRPr lang="en-US" sz="2099" dirty="0"/>
          </a:p>
          <a:p>
            <a:pPr lvl="1"/>
            <a:r>
              <a:rPr lang="en-US" sz="2099" dirty="0">
                <a:hlinkClick r:id="rId17"/>
              </a:rPr>
              <a:t>https://www.w3.org/TR/wot-security/</a:t>
            </a:r>
            <a:endParaRPr lang="en-US" sz="2099" dirty="0"/>
          </a:p>
          <a:p>
            <a:pPr marL="359820" lvl="1" indent="0">
              <a:buNone/>
            </a:pPr>
            <a:endParaRPr lang="de-DE" dirty="0"/>
          </a:p>
          <a:p>
            <a:r>
              <a:rPr lang="en-US" dirty="0"/>
              <a:t>W3C WoT Editors’ Drafts and Issue Tracker</a:t>
            </a:r>
          </a:p>
          <a:p>
            <a:pPr lvl="1"/>
            <a:r>
              <a:rPr lang="en-US" sz="2099" dirty="0">
                <a:hlinkClick r:id="rId18"/>
              </a:rPr>
              <a:t>https://github.com/w3c/wot-architecture/</a:t>
            </a:r>
            <a:endParaRPr lang="en-US" sz="2099" dirty="0"/>
          </a:p>
          <a:p>
            <a:pPr lvl="1"/>
            <a:r>
              <a:rPr lang="en-US" sz="2099" dirty="0">
                <a:hlinkClick r:id="rId19"/>
              </a:rPr>
              <a:t>https://github.com/w3c/wot-thing-description/</a:t>
            </a:r>
            <a:endParaRPr lang="en-US" sz="2099" dirty="0"/>
          </a:p>
          <a:p>
            <a:pPr lvl="1"/>
            <a:r>
              <a:rPr lang="en-US" sz="2099" dirty="0">
                <a:hlinkClick r:id="rId20"/>
              </a:rPr>
              <a:t>https://github.com/w3c/wot-binding-templates/</a:t>
            </a:r>
            <a:endParaRPr lang="en-US" sz="2099" dirty="0"/>
          </a:p>
          <a:p>
            <a:pPr lvl="1"/>
            <a:r>
              <a:rPr lang="en-US" sz="2099" dirty="0">
                <a:hlinkClick r:id="rId21"/>
              </a:rPr>
              <a:t>https://github.com/w3c/wot-scripting-api/</a:t>
            </a:r>
            <a:endParaRPr lang="en-US" sz="2099" dirty="0"/>
          </a:p>
          <a:p>
            <a:pPr lvl="1"/>
            <a:r>
              <a:rPr lang="en-US" sz="2099" dirty="0">
                <a:hlinkClick r:id="rId22"/>
              </a:rPr>
              <a:t>https://github.com/w3c/wot-security/</a:t>
            </a:r>
            <a:endParaRPr lang="en-US" sz="2099" dirty="0"/>
          </a:p>
          <a:p>
            <a:pPr lvl="1"/>
            <a:r>
              <a:rPr lang="en-CA" sz="2099" dirty="0">
                <a:hlinkClick r:id="rId23"/>
              </a:rPr>
              <a:t>https://github.com/w3c/wot-security-best-practices/</a:t>
            </a:r>
            <a:endParaRPr lang="en-CA" sz="2099" dirty="0"/>
          </a:p>
          <a:p>
            <a:pPr lvl="1"/>
            <a:r>
              <a:rPr lang="en-CA" sz="2099" dirty="0">
                <a:hlinkClick r:id="rId24"/>
              </a:rPr>
              <a:t>https://github.com/w3c/wot-profile/</a:t>
            </a:r>
            <a:endParaRPr lang="en-CA" sz="2099" dirty="0"/>
          </a:p>
          <a:p>
            <a:pPr lvl="1"/>
            <a:r>
              <a:rPr lang="en-CA" sz="2099" dirty="0">
                <a:hlinkClick r:id="rId25"/>
              </a:rPr>
              <a:t>https://github.com/w3c/wot-discovery/</a:t>
            </a:r>
            <a:endParaRPr lang="en-US" sz="2099" dirty="0"/>
          </a:p>
          <a:p>
            <a:pPr marL="359820" lvl="1" indent="0">
              <a:buNone/>
            </a:pPr>
            <a:endParaRPr lang="en-US" sz="2099" dirty="0"/>
          </a:p>
          <a:p>
            <a:r>
              <a:rPr lang="en-US" sz="2899" dirty="0"/>
              <a:t>Reference Implementations and Tools: node-wot</a:t>
            </a:r>
          </a:p>
          <a:p>
            <a:pPr lvl="1"/>
            <a:r>
              <a:rPr lang="en-US" sz="2099" u="sng" dirty="0">
                <a:hlinkClick r:id="rId26"/>
              </a:rPr>
              <a:t>node-wot: https://github.com/eclipse/thingweb.node-wot</a:t>
            </a:r>
            <a:endParaRPr lang="en-US" sz="2099" u="sng" dirty="0"/>
          </a:p>
          <a:p>
            <a:pPr lvl="1"/>
            <a:r>
              <a:rPr lang="en-US" sz="2099" u="sng" dirty="0">
                <a:hlinkClick r:id="rId27"/>
              </a:rPr>
              <a:t>TD playground: https://github.com/thingweb/thingweb-playground</a:t>
            </a:r>
            <a:endParaRPr lang="en-US" sz="2099" dirty="0"/>
          </a:p>
          <a:p>
            <a:pPr marL="0" indent="0">
              <a:buNone/>
            </a:pPr>
            <a:endParaRPr lang="en-US" sz="2899" dirty="0"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72202E02-7763-214D-BB2C-DDD9DDF7176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8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7012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88"/>
    </mc:Choice>
    <mc:Fallback>
      <p:transition spd="slow" advTm="30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Contacts</a:t>
            </a:r>
            <a:endParaRPr lang="en-US" dirty="0"/>
          </a:p>
        </p:txBody>
      </p:sp>
      <p:sp>
        <p:nvSpPr>
          <p:cNvPr id="6" name="Inhaltsplatzhalter 5"/>
          <p:cNvSpPr>
            <a:spLocks noGrp="1"/>
          </p:cNvSpPr>
          <p:nvPr>
            <p:ph sz="half" idx="1"/>
          </p:nvPr>
        </p:nvSpPr>
        <p:spPr>
          <a:xfrm>
            <a:off x="609600" y="2493383"/>
            <a:ext cx="5384800" cy="36313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b="1" dirty="0"/>
              <a:t>Dr. Michael McCool</a:t>
            </a:r>
          </a:p>
          <a:p>
            <a:pPr marL="0" indent="0">
              <a:buNone/>
            </a:pPr>
            <a:r>
              <a:rPr lang="de-DE" dirty="0"/>
              <a:t>Principal Engineer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Intel</a:t>
            </a:r>
          </a:p>
          <a:p>
            <a:pPr marL="0" indent="0">
              <a:buNone/>
            </a:pPr>
            <a:r>
              <a:rPr lang="de-DE" dirty="0"/>
              <a:t>Technology Pathfinding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>
                <a:hlinkClick r:id="rId4"/>
              </a:rPr>
              <a:t>michael.mccool@intel.com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8" name="Inhaltsplatzhalter 7"/>
          <p:cNvSpPr>
            <a:spLocks noGrp="1"/>
          </p:cNvSpPr>
          <p:nvPr>
            <p:ph sz="half" idx="2"/>
          </p:nvPr>
        </p:nvSpPr>
        <p:spPr>
          <a:xfrm>
            <a:off x="6197601" y="2493383"/>
            <a:ext cx="5384800" cy="36313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b="1" dirty="0"/>
              <a:t>Dr. Sebastian Kaebisch</a:t>
            </a:r>
          </a:p>
          <a:p>
            <a:pPr marL="0" indent="0">
              <a:buNone/>
            </a:pPr>
            <a:r>
              <a:rPr lang="en-US" dirty="0"/>
              <a:t>Research Scientist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Siemens</a:t>
            </a:r>
          </a:p>
          <a:p>
            <a:pPr marL="0" indent="0">
              <a:buNone/>
            </a:pPr>
            <a:r>
              <a:rPr lang="en-US" dirty="0"/>
              <a:t>Corporate Technology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>
                <a:hlinkClick r:id="rId5"/>
              </a:rPr>
              <a:t>sebastian.kaebisch@siemens.com</a:t>
            </a:r>
            <a:endParaRPr lang="en-US" dirty="0"/>
          </a:p>
        </p:txBody>
      </p:sp>
      <p:sp>
        <p:nvSpPr>
          <p:cNvPr id="7" name="Inhaltsplatzhalter 5">
            <a:extLst>
              <a:ext uri="{FF2B5EF4-FFF2-40B4-BE49-F238E27FC236}">
                <a16:creationId xmlns:a16="http://schemas.microsoft.com/office/drawing/2014/main" id="{CECCD964-B803-436B-ABB9-013564AE8161}"/>
              </a:ext>
            </a:extLst>
          </p:cNvPr>
          <p:cNvSpPr txBox="1">
            <a:spLocks/>
          </p:cNvSpPr>
          <p:nvPr/>
        </p:nvSpPr>
        <p:spPr>
          <a:xfrm>
            <a:off x="3577033" y="910032"/>
            <a:ext cx="5384800" cy="4523607"/>
          </a:xfrm>
          <a:prstGeom prst="rect">
            <a:avLst/>
          </a:prstGeom>
        </p:spPr>
        <p:txBody>
          <a:bodyPr vert="horz" lIns="121891" tIns="60945" rIns="121891" bIns="60945" rtlCol="0">
            <a:normAutofit/>
          </a:bodyPr>
          <a:lstStyle>
            <a:lvl1pPr marL="288000" indent="-288000" algn="l" defTabSz="1219535" rtl="0" eaLnBrk="1" latinLnBrk="0" hangingPunct="1">
              <a:spcBef>
                <a:spcPts val="6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00" indent="-288000" algn="l" defTabSz="1219535" rtl="0" eaLnBrk="1" latinLnBrk="0" hangingPunct="1">
              <a:spcBef>
                <a:spcPts val="3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8000" indent="-288000" algn="l" defTabSz="1219535" rtl="0" eaLnBrk="1" latinLnBrk="0" hangingPunct="1"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96000" indent="-216000" algn="l" defTabSz="1219535" rtl="0" eaLnBrk="1" latinLnBrk="0" hangingPunct="1">
              <a:spcBef>
                <a:spcPts val="100"/>
              </a:spcBef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84000" indent="-216000" algn="l" defTabSz="1219535" rtl="0" eaLnBrk="1" latinLnBrk="0" hangingPunct="1">
              <a:spcBef>
                <a:spcPts val="100"/>
              </a:spcBef>
              <a:buFont typeface="Courier New" panose="02070309020205020404" pitchFamily="49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3722" indent="-304884" algn="l" defTabSz="121953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3490" indent="-304884" algn="l" defTabSz="121953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3257" indent="-304884" algn="l" defTabSz="121953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3025" indent="-304884" algn="l" defTabSz="121953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799">
                <a:hlinkClick r:id="rId6"/>
              </a:rPr>
              <a:t>https://www.w3.org/WoT/WG/</a:t>
            </a:r>
            <a:endParaRPr lang="en-US" sz="2799" dirty="0"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685C0D38-B18E-0D4C-9C1C-AFAC833FF44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4354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105"/>
    </mc:Choice>
    <mc:Fallback>
      <p:transition spd="slow" advTm="41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584642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T-Template.potx" id="{7B322EC2-926D-468A-B56F-88562372BDEA}" vid="{919564F8-47F8-4ADB-B2CC-A83A8D5329C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</TotalTime>
  <Words>850</Words>
  <Application>Microsoft Macintosh PowerPoint</Application>
  <PresentationFormat>Widescreen</PresentationFormat>
  <Paragraphs>165</Paragraphs>
  <Slides>9</Slides>
  <Notes>0</Notes>
  <HiddenSlides>0</HiddenSlides>
  <MMClips>8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Consolas</vt:lpstr>
      <vt:lpstr>Office Theme</vt:lpstr>
      <vt:lpstr>Web of Things (WoT) IG/WG</vt:lpstr>
      <vt:lpstr>Goal and Use Cases</vt:lpstr>
      <vt:lpstr>Current Work Items</vt:lpstr>
      <vt:lpstr>Thing Description</vt:lpstr>
      <vt:lpstr>New Work Items</vt:lpstr>
      <vt:lpstr>Other Activities</vt:lpstr>
      <vt:lpstr>W3C WoT Resources</vt:lpstr>
      <vt:lpstr>Contacts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of Things (WoT)</dc:title>
  <dc:creator>Mccool, Michael</dc:creator>
  <cp:lastModifiedBy>Mccool, Michael</cp:lastModifiedBy>
  <cp:revision>8</cp:revision>
  <dcterms:created xsi:type="dcterms:W3CDTF">2020-09-15T14:36:43Z</dcterms:created>
  <dcterms:modified xsi:type="dcterms:W3CDTF">2020-09-15T15:30:21Z</dcterms:modified>
</cp:coreProperties>
</file>